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5" r:id="rId1"/>
  </p:sldMasterIdLst>
  <p:notesMasterIdLst>
    <p:notesMasterId r:id="rId23"/>
  </p:notesMasterIdLst>
  <p:handoutMasterIdLst>
    <p:handoutMasterId r:id="rId24"/>
  </p:handoutMasterIdLst>
  <p:sldIdLst>
    <p:sldId id="342" r:id="rId2"/>
    <p:sldId id="399" r:id="rId3"/>
    <p:sldId id="427" r:id="rId4"/>
    <p:sldId id="428" r:id="rId5"/>
    <p:sldId id="409" r:id="rId6"/>
    <p:sldId id="430" r:id="rId7"/>
    <p:sldId id="410" r:id="rId8"/>
    <p:sldId id="429" r:id="rId9"/>
    <p:sldId id="437" r:id="rId10"/>
    <p:sldId id="438" r:id="rId11"/>
    <p:sldId id="439" r:id="rId12"/>
    <p:sldId id="400" r:id="rId13"/>
    <p:sldId id="416" r:id="rId14"/>
    <p:sldId id="417" r:id="rId15"/>
    <p:sldId id="423" r:id="rId16"/>
    <p:sldId id="440" r:id="rId17"/>
    <p:sldId id="442" r:id="rId18"/>
    <p:sldId id="443" r:id="rId19"/>
    <p:sldId id="444" r:id="rId20"/>
    <p:sldId id="441" r:id="rId21"/>
    <p:sldId id="445" r:id="rId22"/>
  </p:sldIdLst>
  <p:sldSz cx="9144000" cy="5143500" type="screen16x9"/>
  <p:notesSz cx="9882188" cy="67611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 varScale="1">
        <p:scale>
          <a:sx n="159" d="100"/>
          <a:sy n="159" d="100"/>
        </p:scale>
        <p:origin x="16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7620" y="1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BDA1-872B-47D1-A2CB-001A1DC01F66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762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DEB8-2072-4898-889E-18E5910AB4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5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597620" y="0"/>
            <a:ext cx="4282281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12.12.2022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6413"/>
            <a:ext cx="4510088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88219" y="3211553"/>
            <a:ext cx="790575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282281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597620" y="6421932"/>
            <a:ext cx="4282281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38045DEC-3EC0-40A1-9D8E-1AEAFA43B4C9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9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085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3774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4158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60672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2509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8190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2860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18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0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8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5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2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F6FB99-E324-43C7-9113-C93604CE3D66}" type="datetime1">
              <a:rPr lang="tr-TR" smtClean="0"/>
              <a:pPr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3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899592" y="1275606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</a:p>
          <a:p>
            <a:pPr algn="ctr"/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BİLSEM SÜRECİ</a:t>
            </a:r>
          </a:p>
          <a:p>
            <a:pPr algn="ctr"/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BİLGİLENDİRME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50" y="3291830"/>
            <a:ext cx="736124" cy="7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843558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</a:rPr>
              <a:t>GENEL UYGULAMA ESASLARI</a:t>
            </a:r>
          </a:p>
          <a:p>
            <a:pPr algn="ctr"/>
            <a:endParaRPr lang="tr-TR" sz="700" b="1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 </a:t>
            </a:r>
            <a:r>
              <a:rPr lang="tr-TR" sz="2000" dirty="0" smtClean="0"/>
              <a:t>a)Aday </a:t>
            </a:r>
            <a:r>
              <a:rPr lang="tr-TR" sz="2000" dirty="0"/>
              <a:t>gösterilen öğrencilerin </a:t>
            </a:r>
            <a:r>
              <a:rPr lang="tr-TR" sz="2000" b="1" dirty="0"/>
              <a:t>“Uygulama Giriş </a:t>
            </a:r>
            <a:r>
              <a:rPr lang="tr-TR" sz="2000" b="1" dirty="0" smtClean="0"/>
              <a:t>Belgeleri”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e-Okul </a:t>
            </a:r>
            <a:r>
              <a:rPr lang="tr-TR" sz="2000" dirty="0"/>
              <a:t>Yönetim Bilgi </a:t>
            </a:r>
            <a:r>
              <a:rPr lang="tr-TR" sz="2000" dirty="0" smtClean="0"/>
              <a:t>Sistemi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İlkokul-Ortaokul </a:t>
            </a:r>
            <a:r>
              <a:rPr lang="tr-TR" sz="2000" dirty="0"/>
              <a:t>Kurum </a:t>
            </a:r>
            <a:r>
              <a:rPr lang="tr-TR" sz="2000" dirty="0" smtClean="0"/>
              <a:t>İşlemleri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Sınav </a:t>
            </a:r>
            <a:r>
              <a:rPr lang="tr-TR" sz="2000" dirty="0"/>
              <a:t>İşlemleri </a:t>
            </a:r>
            <a:r>
              <a:rPr lang="tr-TR" sz="2000" dirty="0" err="1"/>
              <a:t>Modülü’nde</a:t>
            </a:r>
            <a:r>
              <a:rPr lang="tr-TR" sz="2000" dirty="0"/>
              <a:t> yayımlanacaktır. Yayım tarihinden itibaren fotoğraflı giriş belgeleri okul müdürlükleri tarafından onaylanarak </a:t>
            </a:r>
            <a:r>
              <a:rPr lang="tr-TR" sz="2000" b="1" dirty="0"/>
              <a:t>öğrenci velilerine imza karşılığında </a:t>
            </a:r>
            <a:r>
              <a:rPr lang="tr-TR" sz="2000" dirty="0"/>
              <a:t>teslim edilecektir. </a:t>
            </a:r>
            <a:endParaRPr lang="tr-TR" sz="2000" dirty="0" smtClean="0"/>
          </a:p>
          <a:p>
            <a:endParaRPr lang="tr-TR" sz="1100" dirty="0"/>
          </a:p>
          <a:p>
            <a:r>
              <a:rPr lang="tr-TR" sz="2000" dirty="0" smtClean="0"/>
              <a:t>b)Uygulama </a:t>
            </a:r>
            <a:r>
              <a:rPr lang="tr-TR" sz="2000" dirty="0"/>
              <a:t>giriş belgelerinin yayımlandığını duyurma </a:t>
            </a:r>
            <a:r>
              <a:rPr lang="tr-TR" sz="2000" b="1" dirty="0"/>
              <a:t>sorumluluğu okul müdürlüklerine</a:t>
            </a:r>
            <a:r>
              <a:rPr lang="tr-TR" sz="2000" dirty="0"/>
              <a:t>, imza karşılığı teslim alma sorumluluğu ise </a:t>
            </a:r>
            <a:r>
              <a:rPr lang="tr-TR" sz="2000" b="1" dirty="0"/>
              <a:t>öğrenci velilerine </a:t>
            </a:r>
            <a:r>
              <a:rPr lang="tr-TR" sz="2000" dirty="0"/>
              <a:t>aittir. Belgelerin imza karşılığı velilere teslim edilmesi </a:t>
            </a:r>
            <a:r>
              <a:rPr lang="tr-TR" sz="2000" b="1" dirty="0"/>
              <a:t>zorunlu olup </a:t>
            </a:r>
            <a:r>
              <a:rPr lang="tr-TR" sz="2000" dirty="0"/>
              <a:t>bu sürecin sorumluluğu </a:t>
            </a:r>
            <a:r>
              <a:rPr lang="tr-TR" sz="2000" b="1" dirty="0"/>
              <a:t>okul müdürlüklerine </a:t>
            </a:r>
            <a:r>
              <a:rPr lang="tr-TR" sz="2000" dirty="0"/>
              <a:t>aittir.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1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05958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c) </a:t>
            </a:r>
            <a:r>
              <a:rPr lang="tr-TR" sz="2000" dirty="0"/>
              <a:t>Ön değerlendirme ve bireysel değerlendirme uygulamalarında; </a:t>
            </a:r>
            <a:r>
              <a:rPr lang="tr-TR" sz="2000" u="sng" dirty="0"/>
              <a:t>öğretmen ve öğrencilerin</a:t>
            </a:r>
            <a:r>
              <a:rPr lang="tr-TR" sz="2000" dirty="0"/>
              <a:t> uygulamaya telsiz, radyo, cep telefonu gibi </a:t>
            </a:r>
            <a:r>
              <a:rPr lang="tr-TR" sz="2000" u="sng" dirty="0"/>
              <a:t>haberleşme araçları ile </a:t>
            </a:r>
            <a:r>
              <a:rPr lang="tr-TR" sz="2000" dirty="0"/>
              <a:t>veri bank, dizüstü bilgisayar</a:t>
            </a:r>
            <a:r>
              <a:rPr lang="tr-TR" sz="2000" b="1" dirty="0"/>
              <a:t>, saat dışında </a:t>
            </a:r>
            <a:r>
              <a:rPr lang="tr-TR" sz="2000" dirty="0"/>
              <a:t>fonksiyonu bulunan saat vb. her türlü bilgisayar özelliği olan, </a:t>
            </a:r>
            <a:r>
              <a:rPr lang="tr-TR" sz="2000" u="sng" dirty="0"/>
              <a:t>özel elektronik donanımlı aletler, </a:t>
            </a:r>
            <a:r>
              <a:rPr lang="tr-TR" sz="2000" dirty="0"/>
              <a:t>hesap makinesi, fotoğraf makinesi, kamera vb. </a:t>
            </a:r>
            <a:r>
              <a:rPr lang="tr-TR" sz="2000" u="sng" dirty="0"/>
              <a:t>cihazlarla gelmeleri yasaktır. </a:t>
            </a:r>
            <a:endParaRPr lang="tr-TR" sz="2000" u="sng" dirty="0" smtClean="0"/>
          </a:p>
          <a:p>
            <a:endParaRPr lang="tr-TR" sz="2000" dirty="0"/>
          </a:p>
          <a:p>
            <a:r>
              <a:rPr lang="tr-TR" sz="2000" dirty="0" smtClean="0"/>
              <a:t>ç) </a:t>
            </a:r>
            <a:r>
              <a:rPr lang="tr-TR" sz="2000" u="sng" dirty="0"/>
              <a:t>Genel zihinsel, resim ve müzik yetenek alanı</a:t>
            </a:r>
            <a:r>
              <a:rPr lang="tr-TR" sz="2000" dirty="0"/>
              <a:t> ön değerlendirme ve bireysel değerlendirme uygulamalarına ilişkin sonuçlar takvimde belirtilen tarihlerde </a:t>
            </a:r>
            <a:r>
              <a:rPr lang="tr-TR" sz="2000" b="1" dirty="0"/>
              <a:t>http://meb.gov.tr </a:t>
            </a:r>
            <a:r>
              <a:rPr lang="tr-TR" sz="2000" dirty="0"/>
              <a:t>adresinden yayımlanacaktır. </a:t>
            </a:r>
          </a:p>
        </p:txBody>
      </p:sp>
    </p:spTree>
    <p:extLst>
      <p:ext uri="{BB962C8B-B14F-4D97-AF65-F5344CB8AC3E}">
        <p14:creationId xmlns:p14="http://schemas.microsoft.com/office/powerpoint/2010/main" val="42110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1560" y="771550"/>
            <a:ext cx="8064896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</a:rPr>
              <a:t>ÖN DEĞERLENDİRME UYGULAMA ESASLARI </a:t>
            </a:r>
          </a:p>
          <a:p>
            <a:endParaRPr lang="tr-TR" sz="600" b="1" dirty="0" smtClean="0">
              <a:solidFill>
                <a:srgbClr val="00B0F0"/>
              </a:solidFill>
            </a:endParaRPr>
          </a:p>
          <a:p>
            <a:pPr marL="342900" indent="-342900">
              <a:buAutoNum type="alphaLcParenR"/>
            </a:pPr>
            <a:r>
              <a:rPr lang="tr-TR" dirty="0" smtClean="0"/>
              <a:t>Ön </a:t>
            </a:r>
            <a:r>
              <a:rPr lang="tr-TR" dirty="0"/>
              <a:t>değerlendirme </a:t>
            </a:r>
            <a:r>
              <a:rPr lang="tr-TR" dirty="0" smtClean="0"/>
              <a:t>uygulamaları</a:t>
            </a:r>
          </a:p>
          <a:p>
            <a:pPr lvl="1"/>
            <a:r>
              <a:rPr lang="tr-TR" b="1" dirty="0" smtClean="0"/>
              <a:t>- genel </a:t>
            </a:r>
            <a:r>
              <a:rPr lang="tr-TR" b="1" dirty="0"/>
              <a:t>zihinsel yetenek alanı için </a:t>
            </a:r>
            <a:r>
              <a:rPr lang="tr-TR" dirty="0"/>
              <a:t>il tanılama sınav komisyonları tarafından belirlenen uygulama merkezlerinde </a:t>
            </a:r>
            <a:r>
              <a:rPr lang="tr-TR" u="sng" dirty="0"/>
              <a:t>tablet bilgisayarlar </a:t>
            </a:r>
            <a:r>
              <a:rPr lang="tr-TR" dirty="0" smtClean="0"/>
              <a:t>üzerinden,</a:t>
            </a:r>
          </a:p>
          <a:p>
            <a:pPr lvl="1"/>
            <a:r>
              <a:rPr lang="tr-TR" b="1" dirty="0" smtClean="0"/>
              <a:t>- resim </a:t>
            </a:r>
            <a:r>
              <a:rPr lang="tr-TR" b="1" dirty="0"/>
              <a:t>ve müzik yetenek alanları için </a:t>
            </a:r>
            <a:r>
              <a:rPr lang="tr-TR" dirty="0"/>
              <a:t>ise öğrencilerin kayıtlı bulundukları </a:t>
            </a:r>
            <a:r>
              <a:rPr lang="tr-TR" u="sng" dirty="0"/>
              <a:t>okullarda elektronik ortamda </a:t>
            </a:r>
            <a:r>
              <a:rPr lang="tr-TR" sz="2000" b="1" dirty="0">
                <a:solidFill>
                  <a:srgbClr val="C00000"/>
                </a:solidFill>
              </a:rPr>
              <a:t>14 Ocak - 09 Nisan 2023 </a:t>
            </a:r>
            <a:r>
              <a:rPr lang="tr-TR" dirty="0"/>
              <a:t>tarihleri arasında yapılacaktır. </a:t>
            </a:r>
          </a:p>
          <a:p>
            <a:pPr marL="342900" indent="-342900">
              <a:buAutoNum type="alphaLcParenR"/>
            </a:pPr>
            <a:endParaRPr lang="tr-TR" sz="600" dirty="0"/>
          </a:p>
          <a:p>
            <a:r>
              <a:rPr lang="tr-TR" b="1" dirty="0"/>
              <a:t>b) </a:t>
            </a:r>
            <a:r>
              <a:rPr lang="tr-TR" dirty="0"/>
              <a:t>Genel zihinsel yetenek alanı ön değerlendirme </a:t>
            </a:r>
            <a:r>
              <a:rPr lang="tr-TR" dirty="0" smtClean="0"/>
              <a:t>randevuları</a:t>
            </a:r>
            <a:r>
              <a:rPr lang="tr-TR" dirty="0"/>
              <a:t>, il tanılama sınav komisyonları tarafından MEBBİS/BİLSEM Modülü üzerinden </a:t>
            </a:r>
            <a:r>
              <a:rPr lang="tr-TR" dirty="0" smtClean="0"/>
              <a:t>verilecektir.</a:t>
            </a:r>
          </a:p>
          <a:p>
            <a:endParaRPr lang="tr-TR" sz="600" dirty="0" smtClean="0"/>
          </a:p>
          <a:p>
            <a:r>
              <a:rPr lang="tr-TR" dirty="0" smtClean="0"/>
              <a:t>Uygulamalar</a:t>
            </a:r>
            <a:r>
              <a:rPr lang="tr-TR" dirty="0"/>
              <a:t>, </a:t>
            </a:r>
            <a:r>
              <a:rPr lang="tr-TR" b="1" dirty="0"/>
              <a:t>cumartesi ve pazar </a:t>
            </a:r>
            <a:r>
              <a:rPr lang="tr-TR" dirty="0" smtClean="0"/>
              <a:t>günleri</a:t>
            </a:r>
            <a:r>
              <a:rPr lang="tr-TR" b="1" dirty="0" smtClean="0"/>
              <a:t>;</a:t>
            </a:r>
          </a:p>
          <a:p>
            <a:r>
              <a:rPr lang="tr-TR" b="1" dirty="0" smtClean="0"/>
              <a:t>9.00</a:t>
            </a:r>
            <a:r>
              <a:rPr lang="tr-TR" b="1" dirty="0"/>
              <a:t>, 10.15, 11.30, 13.30, 14.45, 16.00 </a:t>
            </a:r>
            <a:r>
              <a:rPr lang="tr-TR" dirty="0"/>
              <a:t>saatlerinde olmak üzere </a:t>
            </a:r>
            <a:r>
              <a:rPr lang="tr-TR" b="1" dirty="0"/>
              <a:t>günlük altı (6) oturum </a:t>
            </a:r>
            <a:r>
              <a:rPr lang="tr-TR" dirty="0"/>
              <a:t>olacak şekilde planlanacaktır. </a:t>
            </a: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1275606"/>
            <a:ext cx="8064896" cy="22775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</a:rPr>
              <a:t>BİREYSEL DEĞERLENDİRME UYGULAMA ESASLARI </a:t>
            </a:r>
          </a:p>
          <a:p>
            <a:endParaRPr lang="tr-TR" dirty="0" smtClean="0"/>
          </a:p>
          <a:p>
            <a:pPr marL="342900" indent="-342900" algn="just">
              <a:buAutoNum type="alphaLcParenR"/>
            </a:pPr>
            <a:r>
              <a:rPr lang="tr-TR" dirty="0" smtClean="0"/>
              <a:t>Ön </a:t>
            </a:r>
            <a:r>
              <a:rPr lang="tr-TR" dirty="0"/>
              <a:t>değerlendirme uygulamaları tamamlandıktan sonra </a:t>
            </a:r>
            <a:r>
              <a:rPr lang="tr-TR" b="1" dirty="0"/>
              <a:t>Bakanlık tarafından belirlenecek puanları geçen öğrenciler</a:t>
            </a:r>
            <a:r>
              <a:rPr lang="tr-TR" dirty="0"/>
              <a:t> yetenek alanlarına göre bireysel değerlendirme uygulamalarına alınacaktır</a:t>
            </a:r>
            <a:r>
              <a:rPr lang="tr-TR" dirty="0" smtClean="0"/>
              <a:t>.</a:t>
            </a:r>
          </a:p>
          <a:p>
            <a:pPr marL="342900" indent="-342900" algn="just">
              <a:buAutoNum type="alphaLcParenR"/>
            </a:pPr>
            <a:endParaRPr lang="tr-TR" sz="600" dirty="0" smtClean="0"/>
          </a:p>
          <a:p>
            <a:pPr marL="342900" indent="-342900" algn="just">
              <a:buAutoNum type="alphaLcParenR"/>
            </a:pPr>
            <a:r>
              <a:rPr lang="tr-TR" dirty="0" smtClean="0"/>
              <a:t> </a:t>
            </a:r>
            <a:r>
              <a:rPr lang="tr-TR" u="sng" dirty="0"/>
              <a:t>Genel zihinsel yetenek </a:t>
            </a:r>
            <a:r>
              <a:rPr lang="tr-TR" dirty="0"/>
              <a:t>alanındaki uygulamalar </a:t>
            </a:r>
            <a:r>
              <a:rPr lang="tr-TR" b="1" dirty="0" smtClean="0"/>
              <a:t>RAM’</a:t>
            </a:r>
            <a:r>
              <a:rPr lang="tr-TR" dirty="0" smtClean="0"/>
              <a:t>larda,</a:t>
            </a:r>
          </a:p>
          <a:p>
            <a:pPr algn="just"/>
            <a:r>
              <a:rPr lang="tr-TR" dirty="0" smtClean="0"/>
              <a:t>       </a:t>
            </a:r>
            <a:r>
              <a:rPr lang="tr-TR" u="sng" dirty="0" smtClean="0"/>
              <a:t>resim </a:t>
            </a:r>
            <a:r>
              <a:rPr lang="tr-TR" u="sng" dirty="0"/>
              <a:t>ve müzik yetenek alanındaki</a:t>
            </a:r>
            <a:r>
              <a:rPr lang="tr-TR" dirty="0"/>
              <a:t> uygulamalar ise </a:t>
            </a:r>
            <a:r>
              <a:rPr lang="tr-TR" b="1" dirty="0" err="1"/>
              <a:t>BİLSEM</a:t>
            </a:r>
            <a:r>
              <a:rPr lang="tr-TR" dirty="0" err="1"/>
              <a:t>’lerde</a:t>
            </a:r>
            <a:r>
              <a:rPr lang="tr-TR" dirty="0"/>
              <a:t> </a:t>
            </a:r>
            <a:r>
              <a:rPr lang="tr-TR" dirty="0" smtClean="0"/>
              <a:t>yapılacaktır.</a:t>
            </a:r>
          </a:p>
          <a:p>
            <a:pPr algn="just"/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98912" y="1275606"/>
            <a:ext cx="7488832" cy="29546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c</a:t>
            </a:r>
            <a:r>
              <a:rPr lang="tr-TR" dirty="0"/>
              <a:t>) Resim ve müzik yetenek alanlarında uygulamaya alınacak öğrenciler giriş belgelerinde belirtilen </a:t>
            </a:r>
            <a:r>
              <a:rPr lang="tr-TR" b="1" dirty="0"/>
              <a:t>saatten otuz (30) dakika </a:t>
            </a:r>
            <a:r>
              <a:rPr lang="tr-TR" b="1" dirty="0" smtClean="0"/>
              <a:t>önce</a:t>
            </a:r>
            <a:r>
              <a:rPr lang="tr-TR" dirty="0" smtClean="0"/>
              <a:t>;</a:t>
            </a:r>
          </a:p>
          <a:p>
            <a:pPr algn="just"/>
            <a:r>
              <a:rPr lang="tr-TR" dirty="0"/>
              <a:t> </a:t>
            </a:r>
            <a:r>
              <a:rPr lang="tr-TR" dirty="0" smtClean="0"/>
              <a:t>   genel </a:t>
            </a:r>
            <a:r>
              <a:rPr lang="tr-TR" dirty="0"/>
              <a:t>zihinsel yetenek alanında uygulamaya alınacak öğrenciler ise giriş belgelerinde </a:t>
            </a:r>
            <a:r>
              <a:rPr lang="tr-TR" b="1" dirty="0"/>
              <a:t>yer alan saatte </a:t>
            </a:r>
            <a:r>
              <a:rPr lang="tr-TR" dirty="0"/>
              <a:t>uygulama merkezlerinde hazır </a:t>
            </a:r>
            <a:r>
              <a:rPr lang="tr-TR" dirty="0" smtClean="0"/>
              <a:t>bulunacaklardır.</a:t>
            </a:r>
          </a:p>
          <a:p>
            <a:pPr algn="just"/>
            <a:r>
              <a:rPr lang="tr-TR" dirty="0" smtClean="0"/>
              <a:t>             Öğrenciler </a:t>
            </a:r>
            <a:r>
              <a:rPr lang="tr-TR" dirty="0"/>
              <a:t>giriş belgelerindeki randevu saatinden </a:t>
            </a:r>
            <a:r>
              <a:rPr lang="tr-TR" b="1" dirty="0"/>
              <a:t>en fazla on beş (15) dakikaya kadar </a:t>
            </a:r>
            <a:r>
              <a:rPr lang="tr-TR" dirty="0"/>
              <a:t>yaşanan gecikmelerde değerlendirmeye alınacak olup bu sürenin aşılmasından sonra değerlendirmeye alınmayacaklardır</a:t>
            </a:r>
            <a:r>
              <a:rPr lang="tr-TR" dirty="0" smtClean="0"/>
              <a:t>.</a:t>
            </a:r>
          </a:p>
          <a:p>
            <a:pPr algn="just"/>
            <a:endParaRPr lang="tr-TR" sz="600" dirty="0" smtClean="0"/>
          </a:p>
          <a:p>
            <a:pPr algn="just"/>
            <a:r>
              <a:rPr lang="tr-TR" dirty="0" smtClean="0"/>
              <a:t>ç) </a:t>
            </a:r>
            <a:r>
              <a:rPr lang="tr-TR" dirty="0"/>
              <a:t>Bireysel değerlendirme uygulamaları sonucunda Bakanlık tarafından yetenek alanlarına göre belirlenecek puanı geçen öğrenciler </a:t>
            </a:r>
            <a:r>
              <a:rPr lang="tr-TR" dirty="0" err="1" smtClean="0"/>
              <a:t>BİLSEM’e</a:t>
            </a:r>
            <a:r>
              <a:rPr lang="tr-TR" dirty="0" smtClean="0"/>
              <a:t> </a:t>
            </a:r>
            <a:r>
              <a:rPr lang="tr-TR" dirty="0"/>
              <a:t>kayıt hakkı kazanacaktır. </a:t>
            </a: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1347614"/>
            <a:ext cx="8064896" cy="29546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f)</a:t>
            </a:r>
            <a:r>
              <a:rPr lang="tr-TR" dirty="0" smtClean="0"/>
              <a:t> Uygulayıcı tarafından, uygulamanın yapılamayacağı kararına varıldığı durumlarda (öğrencinin, performansını etkileyecek derecede görme, işitme engelinin olması; </a:t>
            </a:r>
            <a:r>
              <a:rPr lang="tr-TR" dirty="0" err="1" smtClean="0"/>
              <a:t>Türkçe’ye</a:t>
            </a:r>
            <a:r>
              <a:rPr lang="tr-TR" dirty="0" smtClean="0"/>
              <a:t> ölçeğin gerektirdiği kadar hâkim olmaması vb.) öğrenci değerlendirmeye alınmayacak olup durum tutanak ile tespit edilerek il tanılama sınav komisyonları aracılığı ile Merkez Tanılama Sınav Komisyonuna bildirilecektir.</a:t>
            </a:r>
          </a:p>
          <a:p>
            <a:pPr algn="just"/>
            <a:endParaRPr lang="tr-TR" sz="600" dirty="0" smtClean="0"/>
          </a:p>
          <a:p>
            <a:pPr algn="just"/>
            <a:r>
              <a:rPr lang="tr-TR" b="1" dirty="0" smtClean="0"/>
              <a:t>e) </a:t>
            </a:r>
            <a:r>
              <a:rPr lang="tr-TR" dirty="0" smtClean="0"/>
              <a:t>Genel zihinsel yetenek alanı bireysel değerlendirmelerde </a:t>
            </a:r>
            <a:r>
              <a:rPr lang="tr-TR" dirty="0"/>
              <a:t>Bakanlıkça belirlenen zekâ ölçeği/ ölçekleri kullanılacaktır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     Resim ve müzik alanları bireysel değerlendirmeleri Bakanlıkça belirlenen ölçütler doğrultusunda yapılacaktır.</a:t>
            </a:r>
            <a:endParaRPr lang="tr-TR" dirty="0"/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11510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</a:rPr>
              <a:t>&gt; İTİRAZLAR &lt;</a:t>
            </a:r>
            <a:endParaRPr lang="tr-TR" sz="2200" b="1" dirty="0">
              <a:solidFill>
                <a:srgbClr val="C00000"/>
              </a:solidFill>
            </a:endParaRPr>
          </a:p>
          <a:p>
            <a:endParaRPr lang="tr-TR" sz="600" b="1" dirty="0" smtClean="0">
              <a:solidFill>
                <a:srgbClr val="00B0F0"/>
              </a:solidFill>
            </a:endParaRPr>
          </a:p>
          <a:p>
            <a:r>
              <a:rPr lang="tr-TR" sz="2000" b="1" dirty="0" smtClean="0">
                <a:solidFill>
                  <a:srgbClr val="C00000"/>
                </a:solidFill>
              </a:rPr>
              <a:t>Ön </a:t>
            </a:r>
            <a:r>
              <a:rPr lang="tr-TR" sz="2000" b="1" dirty="0">
                <a:solidFill>
                  <a:srgbClr val="C00000"/>
                </a:solidFill>
              </a:rPr>
              <a:t>Değerlendirme Uygulamasına </a:t>
            </a:r>
            <a:r>
              <a:rPr lang="tr-TR" sz="2000" b="1" dirty="0" smtClean="0">
                <a:solidFill>
                  <a:srgbClr val="C00000"/>
                </a:solidFill>
              </a:rPr>
              <a:t>İtiraz:</a:t>
            </a:r>
          </a:p>
          <a:p>
            <a:endParaRPr lang="tr-TR" sz="600" b="1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Genel </a:t>
            </a:r>
            <a:r>
              <a:rPr lang="tr-TR" dirty="0"/>
              <a:t>zihinsel, resim ve müzik yetenek alanı ön değerlendirme uygulamalarına ilişkin itirazlar </a:t>
            </a:r>
            <a:r>
              <a:rPr lang="tr-TR" u="sng" dirty="0"/>
              <a:t>takvimde belirtilen tarih aralığında öğrenci velisi tarafından e-İtiraz Modülü üzerinden yapılacaktır.</a:t>
            </a:r>
            <a:r>
              <a:rPr lang="tr-TR" dirty="0"/>
              <a:t> İtirazlar, il tanılama sınav komisyonlarınca takvimde belirtilen tarih aralığında değerlendirilerek </a:t>
            </a:r>
            <a:r>
              <a:rPr lang="tr-TR" u="sng" dirty="0"/>
              <a:t>e-İtiraz Modülü üzerinden cevaplanacaktır</a:t>
            </a:r>
            <a:r>
              <a:rPr lang="tr-TR" u="sng" dirty="0" smtClean="0"/>
              <a:t>.</a:t>
            </a:r>
          </a:p>
          <a:p>
            <a:endParaRPr lang="tr-TR" sz="1000" dirty="0" smtClean="0"/>
          </a:p>
          <a:p>
            <a:r>
              <a:rPr lang="tr-TR" sz="2000" b="1" dirty="0" smtClean="0">
                <a:solidFill>
                  <a:srgbClr val="C00000"/>
                </a:solidFill>
              </a:rPr>
              <a:t>Bireysel </a:t>
            </a:r>
            <a:r>
              <a:rPr lang="tr-TR" sz="2000" b="1" dirty="0">
                <a:solidFill>
                  <a:srgbClr val="C00000"/>
                </a:solidFill>
              </a:rPr>
              <a:t>Değerlendirme Uygulamasına </a:t>
            </a:r>
            <a:r>
              <a:rPr lang="tr-TR" sz="2000" b="1" dirty="0" smtClean="0">
                <a:solidFill>
                  <a:srgbClr val="C00000"/>
                </a:solidFill>
              </a:rPr>
              <a:t>İtiraz:</a:t>
            </a:r>
          </a:p>
          <a:p>
            <a:endParaRPr lang="tr-TR" sz="600" dirty="0"/>
          </a:p>
          <a:p>
            <a:r>
              <a:rPr lang="tr-TR" dirty="0" smtClean="0"/>
              <a:t>Genel </a:t>
            </a:r>
            <a:r>
              <a:rPr lang="tr-TR" dirty="0"/>
              <a:t>zihinsel, resim ve müzik yetenek alanı bireysel değerlendirme uygulama sonuçlarına ilişkin itirazlar </a:t>
            </a:r>
            <a:r>
              <a:rPr lang="tr-TR" u="sng" dirty="0"/>
              <a:t>takvimde belirtilen tarih aralığında öğrenci velisi tarafından “EK-2 İtiraz Başvuru Formu” doldurularak il tanılama sınav komisyonlarına yapılacaktır. </a:t>
            </a:r>
            <a:r>
              <a:rPr lang="tr-TR" dirty="0"/>
              <a:t>İtirazlar il tanılama sınav komisyonlarınca takvimde belirtilen tarih aralığında değerlendirilecektir. </a:t>
            </a:r>
            <a:endParaRPr lang="tr-TR" dirty="0" smtClean="0"/>
          </a:p>
          <a:p>
            <a:r>
              <a:rPr lang="tr-TR" dirty="0" smtClean="0"/>
              <a:t>Faks </a:t>
            </a:r>
            <a:r>
              <a:rPr lang="tr-TR" dirty="0"/>
              <a:t>ve e-posta yolu ile yapılan itirazlar dikkate alınmayacaktır</a:t>
            </a:r>
            <a:r>
              <a:rPr lang="tr-TR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833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1910"/>
            <a:ext cx="4645323" cy="51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0"/>
            <a:ext cx="4784576" cy="51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6003316" cy="51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27584" y="1059582"/>
            <a:ext cx="7632847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Bilim ve Sanat Merkezleri; üstün yetenekli bireylerin yeteneklerini hızla keşfetmek, geliştirmek ve topluma katkıda bulunmalarını sağlamak için kurulmuştur. </a:t>
            </a:r>
          </a:p>
          <a:p>
            <a:endParaRPr lang="tr-T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 Unutmayalım ki her çocuk özeldir. Öğrencilerimizin faydalı ve mutlu bir birey olarak hayatına devam edebilmesi için yeteneklerini keşfetmelerine destek olmak onlar için oldukça önemlidir.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0"/>
            <a:ext cx="5133915" cy="51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0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771550"/>
            <a:ext cx="7848920" cy="977900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Dikkatle dinlediğiniz için teşekkürler.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39776" y="2067694"/>
            <a:ext cx="4536504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dirty="0" smtClean="0"/>
              <a:t>	</a:t>
            </a:r>
            <a:r>
              <a:rPr lang="tr-TR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Sadettin SORHAN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smtClean="0">
                <a:solidFill>
                  <a:srgbClr val="0070C0"/>
                </a:solidFill>
              </a:rPr>
              <a:t>   </a:t>
            </a:r>
            <a:r>
              <a:rPr lang="tr-TR" sz="3600" dirty="0" smtClean="0">
                <a:solidFill>
                  <a:srgbClr val="C00000"/>
                </a:solidFill>
              </a:rPr>
              <a:t>Psikolojik Danışman</a:t>
            </a:r>
            <a:endParaRPr lang="tr-TR" sz="3600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25" y="3332311"/>
            <a:ext cx="1275606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25487"/>
            <a:ext cx="8487978" cy="683023"/>
          </a:xfrm>
          <a:solidFill>
            <a:srgbClr val="FFC000"/>
          </a:solidFill>
          <a:ln w="3492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2021‐2022 BİLİM VE SANAT MERKEZLERİ ÖĞRENCİ TANILAMA VE YERLEŞTİRME TAKVİMİ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8510"/>
            <a:ext cx="8487978" cy="42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64488" cy="492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70920" y="1131590"/>
            <a:ext cx="7344816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Öğrenci tanılama işlemleri</a:t>
            </a:r>
          </a:p>
          <a:p>
            <a:pPr algn="ctr"/>
            <a:r>
              <a:rPr lang="tr-TR" sz="3200" b="1" dirty="0" smtClean="0"/>
              <a:t>1, 2, ve 3. sınıf</a:t>
            </a:r>
            <a:r>
              <a:rPr lang="tr-TR" sz="3200" dirty="0" smtClean="0"/>
              <a:t> seviyelerinde sınıf öğretmenleri tarafından yetenek alanı/alanlarında aday gösterilecek öğrenciler için kılavuz takvimi doğrultusunda gerçekleştirilecektir.</a:t>
            </a: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771550"/>
            <a:ext cx="8208912" cy="39857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</a:rPr>
              <a:t>ADAY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GÖSTERME SÜRECİ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+mj-lt"/>
              </a:rPr>
              <a:t>Aday gösterme süreci okul yönlendirme komisyonları tarafından yürütülecektir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sz="11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+mj-lt"/>
              </a:rPr>
              <a:t>Okul </a:t>
            </a:r>
            <a:r>
              <a:rPr lang="tr-TR" dirty="0">
                <a:latin typeface="+mj-lt"/>
              </a:rPr>
              <a:t>yönlendirme </a:t>
            </a:r>
            <a:r>
              <a:rPr lang="tr-TR" dirty="0" smtClean="0">
                <a:latin typeface="+mj-lt"/>
              </a:rPr>
              <a:t>komisyonu;</a:t>
            </a:r>
            <a:br>
              <a:rPr lang="tr-TR" dirty="0" smtClean="0">
                <a:latin typeface="+mj-lt"/>
              </a:rPr>
            </a:br>
            <a:r>
              <a:rPr lang="tr-TR" dirty="0" smtClean="0">
                <a:latin typeface="+mj-lt"/>
              </a:rPr>
              <a:t>	- </a:t>
            </a:r>
            <a:r>
              <a:rPr lang="tr-TR" b="1" dirty="0" smtClean="0">
                <a:latin typeface="+mj-lt"/>
              </a:rPr>
              <a:t>okul müdürü</a:t>
            </a:r>
          </a:p>
          <a:p>
            <a:pPr lvl="2"/>
            <a:r>
              <a:rPr lang="tr-TR" dirty="0" smtClean="0">
                <a:latin typeface="+mj-lt"/>
              </a:rPr>
              <a:t>- </a:t>
            </a:r>
            <a:r>
              <a:rPr lang="tr-TR" b="1" dirty="0" smtClean="0">
                <a:latin typeface="+mj-lt"/>
              </a:rPr>
              <a:t>müdür yardımcıları</a:t>
            </a:r>
            <a:r>
              <a:rPr lang="tr-TR" dirty="0" smtClean="0">
                <a:latin typeface="+mj-lt"/>
              </a:rPr>
              <a:t>,</a:t>
            </a:r>
          </a:p>
          <a:p>
            <a:pPr lvl="2"/>
            <a:r>
              <a:rPr lang="tr-TR" dirty="0" smtClean="0">
                <a:latin typeface="+mj-lt"/>
              </a:rPr>
              <a:t>- varsa </a:t>
            </a:r>
            <a:r>
              <a:rPr lang="tr-TR" b="1" dirty="0" smtClean="0">
                <a:latin typeface="+mj-lt"/>
              </a:rPr>
              <a:t>rehber </a:t>
            </a:r>
            <a:r>
              <a:rPr lang="tr-TR" b="1" dirty="0">
                <a:latin typeface="+mj-lt"/>
              </a:rPr>
              <a:t>öğretmen/psikolojik </a:t>
            </a:r>
            <a:r>
              <a:rPr lang="tr-TR" b="1" dirty="0" smtClean="0">
                <a:latin typeface="+mj-lt"/>
              </a:rPr>
              <a:t>danışmanlar</a:t>
            </a:r>
          </a:p>
          <a:p>
            <a:pPr lvl="2"/>
            <a:r>
              <a:rPr lang="tr-TR" dirty="0" smtClean="0">
                <a:latin typeface="+mj-lt"/>
              </a:rPr>
              <a:t>- </a:t>
            </a:r>
            <a:r>
              <a:rPr lang="tr-TR" b="1" dirty="0" smtClean="0">
                <a:latin typeface="+mj-lt"/>
              </a:rPr>
              <a:t>1</a:t>
            </a:r>
            <a:r>
              <a:rPr lang="tr-TR" b="1" dirty="0">
                <a:latin typeface="+mj-lt"/>
              </a:rPr>
              <a:t>, 2 ve 3. sınıf </a:t>
            </a:r>
            <a:r>
              <a:rPr lang="tr-TR" b="1" dirty="0" smtClean="0">
                <a:latin typeface="+mj-lt"/>
              </a:rPr>
              <a:t>seviyelerinden en </a:t>
            </a:r>
            <a:r>
              <a:rPr lang="tr-TR" b="1" dirty="0">
                <a:latin typeface="+mj-lt"/>
              </a:rPr>
              <a:t>az birer sınıf öğretmeni</a:t>
            </a:r>
            <a:r>
              <a:rPr lang="tr-TR" dirty="0">
                <a:latin typeface="+mj-lt"/>
              </a:rPr>
              <a:t>nden </a:t>
            </a:r>
            <a:r>
              <a:rPr lang="tr-TR" dirty="0" smtClean="0">
                <a:latin typeface="+mj-lt"/>
              </a:rPr>
              <a:t>oluşturulacaktır.</a:t>
            </a:r>
          </a:p>
          <a:p>
            <a:pPr lvl="2"/>
            <a:endParaRPr lang="tr-TR" sz="11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+mj-lt"/>
              </a:rPr>
              <a:t>Her </a:t>
            </a:r>
            <a:r>
              <a:rPr lang="tr-TR" dirty="0">
                <a:latin typeface="+mj-lt"/>
              </a:rPr>
              <a:t>okulda 1, 2 ve 3. sınıf düzeylerinden her bir yetenek alanı için belirtilen her bir sınıf düzeyindeki toplam öğrenci sayısının en fazla </a:t>
            </a:r>
            <a:r>
              <a:rPr lang="tr-TR" b="1" dirty="0">
                <a:latin typeface="+mj-lt"/>
              </a:rPr>
              <a:t>%20’si </a:t>
            </a:r>
            <a:r>
              <a:rPr lang="tr-TR" dirty="0">
                <a:latin typeface="+mj-lt"/>
              </a:rPr>
              <a:t>aday gösterilebilecektir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sz="11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Bir öğrenci en fazla </a:t>
            </a:r>
            <a:r>
              <a:rPr lang="tr-TR" b="1" dirty="0">
                <a:latin typeface="+mj-lt"/>
              </a:rPr>
              <a:t>iki yetenek alanından </a:t>
            </a:r>
            <a:r>
              <a:rPr lang="tr-TR" dirty="0">
                <a:latin typeface="+mj-lt"/>
              </a:rPr>
              <a:t>aday gösterilebilecektir.</a:t>
            </a:r>
            <a:endParaRPr lang="tr-TR" dirty="0" smtClean="0">
              <a:latin typeface="+mj-lt"/>
            </a:endParaRPr>
          </a:p>
          <a:p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296273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BİLSEM SÜRECİ VE TANITIMI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1560" y="1059582"/>
            <a:ext cx="8064896" cy="36471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</a:rPr>
              <a:t>ADAY GÖSTERME </a:t>
            </a:r>
            <a:r>
              <a:rPr lang="tr-TR" sz="2200" b="1" dirty="0" smtClean="0">
                <a:solidFill>
                  <a:srgbClr val="C00000"/>
                </a:solidFill>
              </a:rPr>
              <a:t>SÜRECİ</a:t>
            </a:r>
          </a:p>
          <a:p>
            <a:pPr algn="ctr"/>
            <a:endParaRPr lang="tr-TR" sz="11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/>
              <a:t> </a:t>
            </a:r>
            <a:r>
              <a:rPr lang="tr-TR" dirty="0"/>
              <a:t>Sınıf öğretmenleri tarafından aday gösterilmek üzere önerilen öğrenci/öğrenciler için </a:t>
            </a:r>
            <a:r>
              <a:rPr lang="tr-TR" b="1" dirty="0"/>
              <a:t> </a:t>
            </a:r>
            <a:r>
              <a:rPr lang="tr-TR" b="1" dirty="0" smtClean="0"/>
              <a:t> EK-1 </a:t>
            </a:r>
            <a:r>
              <a:rPr lang="tr-TR" b="1" dirty="0"/>
              <a:t>Gözlem </a:t>
            </a:r>
            <a:r>
              <a:rPr lang="tr-TR" b="1" dirty="0" err="1" smtClean="0"/>
              <a:t>Formu’nun</a:t>
            </a:r>
            <a:r>
              <a:rPr lang="tr-TR" b="1" dirty="0" smtClean="0"/>
              <a:t> </a:t>
            </a:r>
            <a:r>
              <a:rPr lang="tr-TR" dirty="0"/>
              <a:t>çıktısı doldurulduktan sonra </a:t>
            </a:r>
            <a:r>
              <a:rPr lang="tr-TR" u="sng" dirty="0"/>
              <a:t>okul yönlendirme komisyonuna teslim edilecektir.</a:t>
            </a:r>
            <a:r>
              <a:rPr lang="tr-TR" dirty="0"/>
              <a:t> 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Okul yönlendirme </a:t>
            </a:r>
            <a:r>
              <a:rPr lang="tr-TR" dirty="0" smtClean="0"/>
              <a:t>komisyonu değerlendirmesinden sonra aday </a:t>
            </a:r>
            <a:r>
              <a:rPr lang="tr-TR" dirty="0"/>
              <a:t>gösterilmesine karar verilen </a:t>
            </a:r>
            <a:r>
              <a:rPr lang="tr-TR" dirty="0" smtClean="0"/>
              <a:t>öğrencilere </a:t>
            </a:r>
            <a:r>
              <a:rPr lang="tr-TR" dirty="0"/>
              <a:t>ait gözlem formları ilgili öğretmenlere </a:t>
            </a:r>
            <a:r>
              <a:rPr lang="tr-TR" u="sng" dirty="0"/>
              <a:t>imza karşılığında tebliğ </a:t>
            </a:r>
            <a:r>
              <a:rPr lang="tr-TR" u="sng" dirty="0" smtClean="0"/>
              <a:t>edilecektir.</a:t>
            </a:r>
          </a:p>
          <a:p>
            <a:pPr algn="just">
              <a:buFont typeface="Wingdings" pitchFamily="2" charset="2"/>
              <a:buChar char="Ø"/>
            </a:pPr>
            <a:endParaRPr lang="tr-TR" sz="1100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Sınıf </a:t>
            </a:r>
            <a:r>
              <a:rPr lang="tr-TR" dirty="0"/>
              <a:t>öğretmenleri, komisyon tarafından tebliğ edilen gözlem formlarını </a:t>
            </a:r>
            <a:r>
              <a:rPr lang="tr-TR" b="1" dirty="0"/>
              <a:t>MEBBİS/e-Okul Yönetim Bilgi Sistemi Modülüne</a:t>
            </a:r>
            <a:r>
              <a:rPr lang="tr-TR" dirty="0"/>
              <a:t> işleyerek kaydedeceklerdir.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OKUL YÖNLENDİRME KOMİSYONUNUN GÖREVLERİ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	a) </a:t>
            </a:r>
            <a:r>
              <a:rPr lang="tr-TR" dirty="0" smtClean="0"/>
              <a:t>Sınıf </a:t>
            </a:r>
            <a:r>
              <a:rPr lang="tr-TR" dirty="0"/>
              <a:t>öğretmenleri tarafından aday gösterilmek üzere önerilen öğrenci/öğrencilerin </a:t>
            </a:r>
            <a:r>
              <a:rPr lang="tr-TR" u="sng" dirty="0"/>
              <a:t>gözlem formlarını değerlendirerek aday gösterilecek öğrenci/öğrencileri belirlemek, </a:t>
            </a:r>
            <a:endParaRPr lang="tr-TR" sz="2000" u="sng" dirty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	b</a:t>
            </a:r>
            <a:r>
              <a:rPr lang="tr-TR" sz="2000" b="1" dirty="0">
                <a:solidFill>
                  <a:srgbClr val="C00000"/>
                </a:solidFill>
              </a:rPr>
              <a:t>) </a:t>
            </a:r>
            <a:r>
              <a:rPr lang="tr-TR" dirty="0"/>
              <a:t>Aday gösterilmesine karar verilen </a:t>
            </a:r>
            <a:r>
              <a:rPr lang="tr-TR" dirty="0" smtClean="0"/>
              <a:t>öğrencilerin </a:t>
            </a:r>
            <a:r>
              <a:rPr lang="tr-TR" dirty="0"/>
              <a:t>sınıf/şube bazlı listelerini ve “EK-1 Gözlem </a:t>
            </a:r>
            <a:r>
              <a:rPr lang="tr-TR" dirty="0" err="1"/>
              <a:t>Formları”nı</a:t>
            </a:r>
            <a:r>
              <a:rPr lang="tr-TR" dirty="0"/>
              <a:t> ilgili </a:t>
            </a:r>
            <a:r>
              <a:rPr lang="tr-TR" u="sng" dirty="0"/>
              <a:t>sınıf öğretmenlerine tebliğ etmek, </a:t>
            </a:r>
            <a:endParaRPr lang="tr-TR" sz="2000" u="sng" dirty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	c</a:t>
            </a:r>
            <a:r>
              <a:rPr lang="tr-TR" sz="2000" b="1" dirty="0">
                <a:solidFill>
                  <a:srgbClr val="C00000"/>
                </a:solidFill>
              </a:rPr>
              <a:t>) </a:t>
            </a:r>
            <a:r>
              <a:rPr lang="tr-TR" dirty="0"/>
              <a:t>Aday gösterilen öğrenci bilgilerinin ( T.C. kimlik numarası, okul numarası, ad </a:t>
            </a:r>
            <a:r>
              <a:rPr lang="tr-TR" dirty="0" err="1"/>
              <a:t>soyad</a:t>
            </a:r>
            <a:r>
              <a:rPr lang="tr-TR" dirty="0"/>
              <a:t>, aday gösterilen yetenek alanı) kontrol edilmesi ve varsa gerekli düzeltme işlemlerinin, gözlem formlarının doldurulma süresi içinde, sınıf öğretmenleri tarafından MEBBİS/</a:t>
            </a:r>
            <a:r>
              <a:rPr lang="tr-TR" dirty="0" err="1"/>
              <a:t>eOkul</a:t>
            </a:r>
            <a:r>
              <a:rPr lang="tr-TR" dirty="0"/>
              <a:t> Yönetim Bilgi Sistemi Modülü üzerinden </a:t>
            </a:r>
            <a:r>
              <a:rPr lang="tr-TR" u="sng" dirty="0"/>
              <a:t>yapılmasını </a:t>
            </a:r>
            <a:r>
              <a:rPr lang="tr-TR" u="sng" dirty="0" smtClean="0"/>
              <a:t>sağlamak,</a:t>
            </a:r>
            <a:endParaRPr lang="tr-TR" sz="2000" u="sng" dirty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	ç</a:t>
            </a:r>
            <a:r>
              <a:rPr lang="tr-TR" sz="2000" b="1" dirty="0">
                <a:solidFill>
                  <a:srgbClr val="C00000"/>
                </a:solidFill>
              </a:rPr>
              <a:t>) </a:t>
            </a:r>
            <a:r>
              <a:rPr lang="tr-TR" dirty="0"/>
              <a:t>Resim ve müzik yetenek alanları ön değerlendirme uygulamaları için </a:t>
            </a:r>
            <a:r>
              <a:rPr lang="tr-TR" u="sng" dirty="0"/>
              <a:t>gerekli fiziki ortamı ve şartları sağlamak</a:t>
            </a:r>
            <a:r>
              <a:rPr lang="tr-TR" u="sng" dirty="0" smtClean="0"/>
              <a:t>.</a:t>
            </a:r>
            <a:endParaRPr lang="tr-TR" sz="1600" u="sng" dirty="0"/>
          </a:p>
        </p:txBody>
      </p:sp>
    </p:spTree>
    <p:extLst>
      <p:ext uri="{BB962C8B-B14F-4D97-AF65-F5344CB8AC3E}">
        <p14:creationId xmlns:p14="http://schemas.microsoft.com/office/powerpoint/2010/main" val="14271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99542"/>
            <a:ext cx="8136904" cy="3899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2000" dirty="0" smtClean="0"/>
              <a:t>Okul </a:t>
            </a:r>
            <a:r>
              <a:rPr lang="tr-TR" sz="2000" dirty="0"/>
              <a:t>yönlendirme komisyonları tarafından aday gösterilmesine karar verilen </a:t>
            </a:r>
            <a:r>
              <a:rPr lang="tr-TR" sz="2000" b="1" dirty="0"/>
              <a:t>özel eğitim ihtiyacı </a:t>
            </a:r>
            <a:r>
              <a:rPr lang="tr-TR" sz="2000" dirty="0"/>
              <a:t>olan </a:t>
            </a:r>
            <a:r>
              <a:rPr lang="tr-TR" sz="2000" dirty="0" smtClean="0"/>
              <a:t>öğrencilerden;</a:t>
            </a:r>
          </a:p>
          <a:p>
            <a:pPr algn="ctr"/>
            <a:r>
              <a:rPr lang="tr-TR" sz="2000" b="1" dirty="0" smtClean="0"/>
              <a:t>total </a:t>
            </a:r>
            <a:r>
              <a:rPr lang="tr-TR" sz="2000" b="1" dirty="0"/>
              <a:t>görme </a:t>
            </a:r>
            <a:r>
              <a:rPr lang="tr-TR" sz="2000" b="1" dirty="0" smtClean="0"/>
              <a:t>yetersizliğine,</a:t>
            </a:r>
          </a:p>
          <a:p>
            <a:pPr algn="ctr"/>
            <a:r>
              <a:rPr lang="tr-TR" sz="2000" b="1" dirty="0" smtClean="0"/>
              <a:t>total </a:t>
            </a:r>
            <a:r>
              <a:rPr lang="tr-TR" sz="2000" b="1" dirty="0"/>
              <a:t>işitme </a:t>
            </a:r>
            <a:r>
              <a:rPr lang="tr-TR" sz="2000" b="1" dirty="0" smtClean="0"/>
              <a:t>yetersizliğine</a:t>
            </a:r>
          </a:p>
          <a:p>
            <a:pPr algn="ctr"/>
            <a:r>
              <a:rPr lang="tr-TR" sz="2000" b="1" dirty="0" smtClean="0"/>
              <a:t>otizm </a:t>
            </a:r>
            <a:r>
              <a:rPr lang="tr-TR" sz="2000" b="1" dirty="0"/>
              <a:t>spektrum </a:t>
            </a:r>
            <a:r>
              <a:rPr lang="tr-TR" sz="2000" b="1" dirty="0" smtClean="0"/>
              <a:t>bozukluğuna </a:t>
            </a:r>
            <a:r>
              <a:rPr lang="tr-TR" sz="2000" dirty="0" smtClean="0"/>
              <a:t>ilişkin</a:t>
            </a:r>
            <a:endParaRPr lang="tr-TR" sz="2000" dirty="0"/>
          </a:p>
          <a:p>
            <a:pPr marL="0" indent="0" algn="ctr">
              <a:buNone/>
            </a:pPr>
            <a:r>
              <a:rPr lang="tr-TR" sz="2000" dirty="0" smtClean="0"/>
              <a:t>Engelli </a:t>
            </a:r>
            <a:r>
              <a:rPr lang="tr-TR" sz="2000" dirty="0"/>
              <a:t>Sağlık Kurulu Raporu / Çocuklar İçin Özel Gereksinim Raporu </a:t>
            </a:r>
            <a:r>
              <a:rPr lang="tr-TR" sz="2000" b="1" dirty="0"/>
              <a:t>(ÇÖZGER)</a:t>
            </a:r>
            <a:r>
              <a:rPr lang="tr-TR" sz="2000" dirty="0"/>
              <a:t> ile durumlarını belgeleyenler ön değerlendirme sürecine </a:t>
            </a:r>
            <a:r>
              <a:rPr lang="tr-TR" sz="2000" dirty="0" smtClean="0"/>
              <a:t>katılmayacaktır.</a:t>
            </a:r>
          </a:p>
          <a:p>
            <a:pPr marL="0" indent="0" algn="ctr">
              <a:buNone/>
            </a:pPr>
            <a:r>
              <a:rPr lang="tr-TR" sz="2000" dirty="0" smtClean="0"/>
              <a:t>İl </a:t>
            </a:r>
            <a:r>
              <a:rPr lang="tr-TR" sz="2000" dirty="0"/>
              <a:t>tanılama sınav komisyonları tarafından söz konusu öğrencilere ait bilgiler Merkez Tanılama Sınav Komisyonuna bildirilecektir.</a:t>
            </a:r>
          </a:p>
        </p:txBody>
      </p:sp>
    </p:spTree>
    <p:extLst>
      <p:ext uri="{BB962C8B-B14F-4D97-AF65-F5344CB8AC3E}">
        <p14:creationId xmlns:p14="http://schemas.microsoft.com/office/powerpoint/2010/main" val="19532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4687</TotalTime>
  <Words>851</Words>
  <Application>Microsoft Office PowerPoint</Application>
  <PresentationFormat>Ekran Gösterisi (16:9)</PresentationFormat>
  <Paragraphs>98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Organik</vt:lpstr>
      <vt:lpstr>PowerPoint Sunusu</vt:lpstr>
      <vt:lpstr>PowerPoint Sunusu</vt:lpstr>
      <vt:lpstr>2021‐2022 BİLİM VE SANAT MERKEZLERİ ÖĞRENCİ TANILAMA VE YERLEŞTİRME TAKVİMİ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Dikkatle dinlediğiniz için teşekkürler.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User</cp:lastModifiedBy>
  <cp:revision>307</cp:revision>
  <cp:lastPrinted>2022-12-12T13:11:44Z</cp:lastPrinted>
  <dcterms:created xsi:type="dcterms:W3CDTF">2017-11-01T05:55:49Z</dcterms:created>
  <dcterms:modified xsi:type="dcterms:W3CDTF">2022-12-12T13:12:41Z</dcterms:modified>
</cp:coreProperties>
</file>