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4" r:id="rId4"/>
    <p:sldId id="307" r:id="rId5"/>
    <p:sldId id="260" r:id="rId6"/>
    <p:sldId id="261" r:id="rId7"/>
    <p:sldId id="262" r:id="rId8"/>
    <p:sldId id="263" r:id="rId9"/>
    <p:sldId id="264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286" r:id="rId23"/>
    <p:sldId id="268" r:id="rId24"/>
    <p:sldId id="347" r:id="rId25"/>
    <p:sldId id="345" r:id="rId26"/>
    <p:sldId id="344" r:id="rId27"/>
    <p:sldId id="343" r:id="rId28"/>
    <p:sldId id="342" r:id="rId29"/>
    <p:sldId id="341" r:id="rId30"/>
    <p:sldId id="348" r:id="rId31"/>
    <p:sldId id="269" r:id="rId32"/>
    <p:sldId id="326" r:id="rId33"/>
    <p:sldId id="283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ynep Korkmaz" initials="ZK" lastIdx="14" clrIdx="0">
    <p:extLst>
      <p:ext uri="{19B8F6BF-5375-455C-9EA6-DF929625EA0E}">
        <p15:presenceInfo xmlns:p15="http://schemas.microsoft.com/office/powerpoint/2012/main" userId="S-1-5-21-2388202239-3538787356-3256464325-11761" providerId="AD"/>
      </p:ext>
    </p:extLst>
  </p:cmAuthor>
  <p:cmAuthor id="2" name="Hakan Çetin" initials="HÇ" lastIdx="9" clrIdx="1">
    <p:extLst>
      <p:ext uri="{19B8F6BF-5375-455C-9EA6-DF929625EA0E}">
        <p15:presenceInfo xmlns:p15="http://schemas.microsoft.com/office/powerpoint/2012/main" userId="S-1-5-21-2388202239-3538787356-3256464325-94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8E43"/>
    <a:srgbClr val="0675BB"/>
    <a:srgbClr val="75246B"/>
    <a:srgbClr val="DD7E0B"/>
    <a:srgbClr val="FAB529"/>
    <a:srgbClr val="231F20"/>
    <a:srgbClr val="C7C6C6"/>
    <a:srgbClr val="0C7235"/>
    <a:srgbClr val="009A3E"/>
    <a:srgbClr val="E61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5" autoAdjust="0"/>
    <p:restoredTop sz="76832" autoAdjust="0"/>
  </p:normalViewPr>
  <p:slideViewPr>
    <p:cSldViewPr snapToGrid="0">
      <p:cViewPr varScale="1">
        <p:scale>
          <a:sx n="88" d="100"/>
          <a:sy n="88" d="100"/>
        </p:scale>
        <p:origin x="14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0812C-99F4-4A60-A70F-C15D2267573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E2FC1-A39E-49F7-9167-56FB638F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493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 sunudaki içeriğin daha ayrıntılı hâline Yeşilay tarafından ilkokul çağı öğrencilerine ve çocuklara yönelik hazırlanmış aşağıdaki kitapçıktan ulaşabilirsiniz:</a:t>
            </a:r>
          </a:p>
          <a:p>
            <a:r>
              <a:rPr lang="tr-TR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Yeşilcan’la</a:t>
            </a:r>
            <a:r>
              <a:rPr lang="tr-TR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Zararsız Teknoloji, </a:t>
            </a:r>
            <a:r>
              <a:rPr lang="tr-T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Mehmet Dinç (Metin)</a:t>
            </a:r>
            <a:r>
              <a:rPr lang="tr-TR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Yasemin Kahriman (öykü), Hatice Esra Sarıkaya (etkinlikler), 2016, İstanbul, Yeşilay TBM Alan Kitaplığı Dizisi No: 15.</a:t>
            </a:r>
            <a:endParaRPr lang="tr-TR" b="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9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24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157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111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891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9996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795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461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5315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0762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861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2709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aseline="0" dirty="0" smtClean="0">
                <a:solidFill>
                  <a:srgbClr val="FF0000"/>
                </a:solidFill>
              </a:rPr>
              <a:t>Öncellikle ö</a:t>
            </a:r>
            <a:r>
              <a:rPr lang="tr-TR" dirty="0" smtClean="0">
                <a:solidFill>
                  <a:srgbClr val="FF0000"/>
                </a:solidFill>
              </a:rPr>
              <a:t>ğrencilerden</a:t>
            </a:r>
            <a:r>
              <a:rPr lang="tr-TR" baseline="0" dirty="0" smtClean="0">
                <a:solidFill>
                  <a:srgbClr val="FF0000"/>
                </a:solidFill>
              </a:rPr>
              <a:t> tahminlerini </a:t>
            </a:r>
            <a:r>
              <a:rPr lang="tr-TR" baseline="0" dirty="0">
                <a:solidFill>
                  <a:srgbClr val="FF0000"/>
                </a:solidFill>
              </a:rPr>
              <a:t>alın. «Sizce günlük en fazla kaç saat teknoloji kullanırsak bağımlı olmayız? Tahminlerinizi tahtaya yazacağım.» diyerek </a:t>
            </a:r>
            <a:r>
              <a:rPr lang="tr-TR" baseline="0" dirty="0" smtClean="0">
                <a:solidFill>
                  <a:srgbClr val="FF0000"/>
                </a:solidFill>
              </a:rPr>
              <a:t>tahminleri </a:t>
            </a:r>
            <a:r>
              <a:rPr lang="tr-TR" baseline="0" dirty="0">
                <a:solidFill>
                  <a:srgbClr val="FF0000"/>
                </a:solidFill>
              </a:rPr>
              <a:t>toplayın. Tahminlerden sonra slaydı ilerlettiğinizde gerekli süre ile ilgili bilgi gelecektir.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189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2937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1810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5088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9270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1017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907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470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Öğrencilere</a:t>
            </a:r>
            <a:r>
              <a:rPr lang="tr-TR" baseline="0" dirty="0"/>
              <a:t> bugün üzerine konuştuğunuz konuları da düşünerek bir çalışma yapacağınızı belirterek, sunumdaki yönergeyi uygulayınız. Çalışmanın </a:t>
            </a:r>
            <a:r>
              <a:rPr lang="tr-TR" baseline="0" dirty="0" smtClean="0"/>
              <a:t>sonunda </a:t>
            </a:r>
            <a:r>
              <a:rPr lang="tr-TR" baseline="0" dirty="0"/>
              <a:t>birkaç gönüllü </a:t>
            </a:r>
            <a:r>
              <a:rPr lang="tr-TR" baseline="0" dirty="0" smtClean="0"/>
              <a:t>öğrencinin </a:t>
            </a:r>
            <a:r>
              <a:rPr lang="tr-TR" baseline="0" dirty="0"/>
              <a:t>yazdıklarını okumalarını </a:t>
            </a:r>
            <a:r>
              <a:rPr lang="tr-TR" baseline="0" dirty="0" smtClean="0"/>
              <a:t>isteyiniz. </a:t>
            </a:r>
            <a:r>
              <a:rPr lang="tr-TR" baseline="0" dirty="0"/>
              <a:t>Okunan yazıları tüm öğrencilerin dikkatle dinlemesini, kimlerin farklı ya da benzer şeyler yazdıklarını tartışacağınızı belirtiniz.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7694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 sunu Yeşilay tarafından ilkokul çağı öğrencilerine ve çocuklara yönelik hazırlanmış aşağıdaki kitapçıktan yararlanılarak oluşturulmuştur:</a:t>
            </a:r>
          </a:p>
          <a:p>
            <a:r>
              <a:rPr lang="tr-TR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Yeşilcan’la</a:t>
            </a:r>
            <a:r>
              <a:rPr lang="tr-TR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Zararsız </a:t>
            </a:r>
            <a:r>
              <a:rPr lang="tr-TR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Teknoloji,</a:t>
            </a:r>
            <a:r>
              <a:rPr lang="tr-TR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Mehmet Dinç (Metin)</a:t>
            </a:r>
            <a:r>
              <a:rPr lang="tr-TR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Yasemin Kahriman (öykü), Hatice Esra Sarıkaya (etkinlikler), 2016, İstanbul, Yeşilay TBM Alan Kitaplığı Dizisi No: 15.</a:t>
            </a:r>
            <a:endParaRPr lang="tr-TR" b="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861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851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76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070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140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375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Öğrencilere boş</a:t>
            </a:r>
            <a:r>
              <a:rPr lang="tr-TR" baseline="0" dirty="0"/>
              <a:t> bir kağıt çıkartarak,  </a:t>
            </a:r>
            <a:r>
              <a:rPr lang="tr-TR" baseline="0" dirty="0" smtClean="0"/>
              <a:t>yan yana boşluk </a:t>
            </a:r>
            <a:r>
              <a:rPr lang="tr-TR" baseline="0" dirty="0"/>
              <a:t>bırakarak ya da alt alta bir şekilde «</a:t>
            </a:r>
            <a:r>
              <a:rPr lang="tr-TR" b="1" baseline="0" dirty="0"/>
              <a:t>Her zaman, Bazen, Hiçbir zaman</a:t>
            </a:r>
            <a:r>
              <a:rPr lang="tr-TR" baseline="0" dirty="0"/>
              <a:t>» yazmalarını söyleyin.  </a:t>
            </a:r>
            <a:endParaRPr lang="tr-TR" baseline="0" dirty="0" smtClean="0"/>
          </a:p>
          <a:p>
            <a:r>
              <a:rPr lang="tr-TR" baseline="0" dirty="0" smtClean="0"/>
              <a:t>İlerleyen </a:t>
            </a:r>
            <a:r>
              <a:rPr lang="tr-TR" baseline="0" dirty="0"/>
              <a:t>slaytlardaki cümleleri okudukça, öğrencilerin kendilerine uygun olan cevabın yanına işaret koymasını söyleyin. Cümleler bittiğinde, en çok hangi cevabı verdiklerini bu şekilde takip etmiş olacaklardır.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418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E2FC1-A39E-49F7-9167-56FB638F2F9D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85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70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7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08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4C2FA242-B9FA-954E-8EAA-2EE89BDE51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68700" y="6030227"/>
            <a:ext cx="8623300" cy="469900"/>
          </a:xfrm>
          <a:prstGeom prst="rect">
            <a:avLst/>
          </a:prstGeom>
        </p:spPr>
      </p:pic>
      <p:sp>
        <p:nvSpPr>
          <p:cNvPr id="8" name="Dikdörtgen 7">
            <a:extLst>
              <a:ext uri="{FF2B5EF4-FFF2-40B4-BE49-F238E27FC236}">
                <a16:creationId xmlns:a16="http://schemas.microsoft.com/office/drawing/2014/main" id="{1C371332-BA42-A94E-8271-5C2F052EC569}"/>
              </a:ext>
            </a:extLst>
          </p:cNvPr>
          <p:cNvSpPr/>
          <p:nvPr userDrawn="1"/>
        </p:nvSpPr>
        <p:spPr>
          <a:xfrm>
            <a:off x="10608492" y="6085645"/>
            <a:ext cx="39305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fld id="{29B49450-677D-7C4E-A7FC-32CE8BE9989C}" type="slidenum">
              <a:rPr lang="tr-TR" sz="1600" smtClean="0">
                <a:solidFill>
                  <a:schemeClr val="bg1"/>
                </a:solidFill>
                <a:latin typeface="Myriad Pro" panose="020B0503030403020204" pitchFamily="34" charset="0"/>
              </a:rPr>
              <a:t>‹#›</a:t>
            </a:fld>
            <a:endParaRPr lang="tr-TR" sz="1600" dirty="0">
              <a:solidFill>
                <a:schemeClr val="bg1"/>
              </a:solidFill>
            </a:endParaRP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A5A0DBAD-EA9F-A849-B5E6-A987A1144B2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7" y="5992004"/>
            <a:ext cx="3208338" cy="546347"/>
          </a:xfrm>
          <a:prstGeom prst="rect">
            <a:avLst/>
          </a:prstGeom>
        </p:spPr>
      </p:pic>
      <p:sp>
        <p:nvSpPr>
          <p:cNvPr id="10" name="Dikdörtgen 9">
            <a:extLst>
              <a:ext uri="{FF2B5EF4-FFF2-40B4-BE49-F238E27FC236}">
                <a16:creationId xmlns:a16="http://schemas.microsoft.com/office/drawing/2014/main" id="{A8487900-88ED-CA4E-9883-E66C7A872BD1}"/>
              </a:ext>
            </a:extLst>
          </p:cNvPr>
          <p:cNvSpPr/>
          <p:nvPr userDrawn="1"/>
        </p:nvSpPr>
        <p:spPr>
          <a:xfrm>
            <a:off x="0" y="1594"/>
            <a:ext cx="6278137" cy="139820"/>
          </a:xfrm>
          <a:prstGeom prst="rect">
            <a:avLst/>
          </a:prstGeom>
          <a:solidFill>
            <a:srgbClr val="11A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2FA1F55-0A05-2849-A1CE-3BE55AAC71A2}"/>
              </a:ext>
            </a:extLst>
          </p:cNvPr>
          <p:cNvSpPr/>
          <p:nvPr userDrawn="1"/>
        </p:nvSpPr>
        <p:spPr>
          <a:xfrm>
            <a:off x="10175999" y="0"/>
            <a:ext cx="2016000" cy="141414"/>
          </a:xfrm>
          <a:prstGeom prst="rect">
            <a:avLst/>
          </a:prstGeom>
          <a:solidFill>
            <a:srgbClr val="067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5B33BD74-5BB6-454C-BB2B-E775FB4974BA}"/>
              </a:ext>
            </a:extLst>
          </p:cNvPr>
          <p:cNvSpPr/>
          <p:nvPr userDrawn="1"/>
        </p:nvSpPr>
        <p:spPr>
          <a:xfrm>
            <a:off x="8169094" y="0"/>
            <a:ext cx="2016000" cy="141414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>
            <a:extLst>
              <a:ext uri="{FF2B5EF4-FFF2-40B4-BE49-F238E27FC236}">
                <a16:creationId xmlns:a16="http://schemas.microsoft.com/office/drawing/2014/main" id="{99AEE486-9E45-8C4D-B2AE-82552055DD75}"/>
              </a:ext>
            </a:extLst>
          </p:cNvPr>
          <p:cNvSpPr/>
          <p:nvPr userDrawn="1"/>
        </p:nvSpPr>
        <p:spPr>
          <a:xfrm>
            <a:off x="6153094" y="0"/>
            <a:ext cx="2016000" cy="141414"/>
          </a:xfrm>
          <a:prstGeom prst="rect">
            <a:avLst/>
          </a:prstGeom>
          <a:solidFill>
            <a:srgbClr val="1145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27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25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02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52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17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64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0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74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AC58B-3BE2-4365-883A-179525A93A76}" type="datetimeFigureOut">
              <a:rPr lang="tr-TR" smtClean="0"/>
              <a:t>21.10.2022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01B60-E7B2-4628-83B8-E811E53FF37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56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emf"/><Relationship Id="rId4" Type="http://schemas.openxmlformats.org/officeDocument/2006/relationships/image" Target="../media/image53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emf"/><Relationship Id="rId4" Type="http://schemas.openxmlformats.org/officeDocument/2006/relationships/image" Target="../media/image53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7" Type="http://schemas.openxmlformats.org/officeDocument/2006/relationships/image" Target="../media/image3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" y="0"/>
            <a:ext cx="12189941" cy="6858000"/>
          </a:xfrm>
          <a:prstGeom prst="rect">
            <a:avLst/>
          </a:prstGeom>
        </p:spPr>
      </p:pic>
      <p:grpSp>
        <p:nvGrpSpPr>
          <p:cNvPr id="44" name="Grup 43"/>
          <p:cNvGrpSpPr/>
          <p:nvPr/>
        </p:nvGrpSpPr>
        <p:grpSpPr>
          <a:xfrm>
            <a:off x="10882313" y="465138"/>
            <a:ext cx="1316037" cy="558800"/>
            <a:chOff x="10882313" y="465138"/>
            <a:chExt cx="1316037" cy="558800"/>
          </a:xfrm>
        </p:grpSpPr>
        <p:grpSp>
          <p:nvGrpSpPr>
            <p:cNvPr id="43" name="Grup 42"/>
            <p:cNvGrpSpPr/>
            <p:nvPr/>
          </p:nvGrpSpPr>
          <p:grpSpPr>
            <a:xfrm>
              <a:off x="10882313" y="465138"/>
              <a:ext cx="1316037" cy="558800"/>
              <a:chOff x="10882313" y="465138"/>
              <a:chExt cx="1316037" cy="558800"/>
            </a:xfrm>
          </p:grpSpPr>
          <p:sp>
            <p:nvSpPr>
              <p:cNvPr id="16" name="Freeform 5"/>
              <p:cNvSpPr>
                <a:spLocks/>
              </p:cNvSpPr>
              <p:nvPr/>
            </p:nvSpPr>
            <p:spPr bwMode="auto">
              <a:xfrm>
                <a:off x="10882313" y="465138"/>
                <a:ext cx="1249362" cy="558800"/>
              </a:xfrm>
              <a:custGeom>
                <a:avLst/>
                <a:gdLst>
                  <a:gd name="T0" fmla="*/ 97 w 429"/>
                  <a:gd name="T1" fmla="*/ 0 h 195"/>
                  <a:gd name="T2" fmla="*/ 429 w 429"/>
                  <a:gd name="T3" fmla="*/ 0 h 195"/>
                  <a:gd name="T4" fmla="*/ 429 w 429"/>
                  <a:gd name="T5" fmla="*/ 195 h 195"/>
                  <a:gd name="T6" fmla="*/ 97 w 429"/>
                  <a:gd name="T7" fmla="*/ 195 h 195"/>
                  <a:gd name="T8" fmla="*/ 0 w 429"/>
                  <a:gd name="T9" fmla="*/ 97 h 195"/>
                  <a:gd name="T10" fmla="*/ 0 w 429"/>
                  <a:gd name="T11" fmla="*/ 97 h 195"/>
                  <a:gd name="T12" fmla="*/ 97 w 429"/>
                  <a:gd name="T13" fmla="*/ 0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9" h="195">
                    <a:moveTo>
                      <a:pt x="97" y="0"/>
                    </a:moveTo>
                    <a:cubicBezTo>
                      <a:pt x="429" y="0"/>
                      <a:pt x="429" y="0"/>
                      <a:pt x="429" y="0"/>
                    </a:cubicBezTo>
                    <a:cubicBezTo>
                      <a:pt x="429" y="195"/>
                      <a:pt x="429" y="195"/>
                      <a:pt x="429" y="195"/>
                    </a:cubicBezTo>
                    <a:cubicBezTo>
                      <a:pt x="97" y="195"/>
                      <a:pt x="97" y="195"/>
                      <a:pt x="97" y="195"/>
                    </a:cubicBezTo>
                    <a:cubicBezTo>
                      <a:pt x="44" y="195"/>
                      <a:pt x="0" y="151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44"/>
                      <a:pt x="44" y="0"/>
                      <a:pt x="97" y="0"/>
                    </a:cubicBezTo>
                    <a:close/>
                  </a:path>
                </a:pathLst>
              </a:custGeom>
              <a:solidFill>
                <a:srgbClr val="0C75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2131675" y="465138"/>
                <a:ext cx="66675" cy="55880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4" name="Metin kutusu 33"/>
            <p:cNvSpPr txBox="1"/>
            <p:nvPr/>
          </p:nvSpPr>
          <p:spPr>
            <a:xfrm>
              <a:off x="11104739" y="556877"/>
              <a:ext cx="8116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b="1" dirty="0">
                  <a:solidFill>
                    <a:schemeClr val="bg1"/>
                  </a:solidFill>
                </a:rPr>
                <a:t>İlkokul</a:t>
              </a:r>
            </a:p>
          </p:txBody>
        </p:sp>
      </p:grpSp>
      <p:sp>
        <p:nvSpPr>
          <p:cNvPr id="5" name="Dikdörtgen 4"/>
          <p:cNvSpPr/>
          <p:nvPr/>
        </p:nvSpPr>
        <p:spPr>
          <a:xfrm>
            <a:off x="4870756" y="188917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7200" b="1" dirty="0" err="1">
                <a:solidFill>
                  <a:srgbClr val="11A74F"/>
                </a:solidFill>
              </a:rPr>
              <a:t>Yeşilcan’la</a:t>
            </a:r>
            <a:endParaRPr lang="tr-TR" sz="7200" b="1" dirty="0">
              <a:solidFill>
                <a:srgbClr val="11A74F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022" y="465138"/>
            <a:ext cx="4219399" cy="5879028"/>
          </a:xfrm>
          <a:prstGeom prst="rect">
            <a:avLst/>
          </a:prstGeom>
        </p:spPr>
      </p:pic>
      <p:grpSp>
        <p:nvGrpSpPr>
          <p:cNvPr id="3" name="Grup 2"/>
          <p:cNvGrpSpPr/>
          <p:nvPr/>
        </p:nvGrpSpPr>
        <p:grpSpPr>
          <a:xfrm>
            <a:off x="5096629" y="2680166"/>
            <a:ext cx="6444950" cy="1931324"/>
            <a:chOff x="5096629" y="2680166"/>
            <a:chExt cx="6444950" cy="1931324"/>
          </a:xfrm>
        </p:grpSpPr>
        <p:sp>
          <p:nvSpPr>
            <p:cNvPr id="22" name="Dikdörtgen 21"/>
            <p:cNvSpPr/>
            <p:nvPr/>
          </p:nvSpPr>
          <p:spPr>
            <a:xfrm>
              <a:off x="5445579" y="2680166"/>
              <a:ext cx="6096000" cy="110799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tr-TR" sz="6600" b="1" dirty="0">
                  <a:solidFill>
                    <a:srgbClr val="75246B"/>
                  </a:solidFill>
                </a:rPr>
                <a:t>Zararsız</a:t>
              </a:r>
            </a:p>
          </p:txBody>
        </p:sp>
        <p:sp>
          <p:nvSpPr>
            <p:cNvPr id="25" name="Dikdörtgen 24"/>
            <p:cNvSpPr/>
            <p:nvPr/>
          </p:nvSpPr>
          <p:spPr>
            <a:xfrm>
              <a:off x="5096629" y="3503494"/>
              <a:ext cx="6096000" cy="110799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tr-TR" sz="6600" b="1" dirty="0">
                  <a:solidFill>
                    <a:srgbClr val="75246B"/>
                  </a:solidFill>
                </a:rPr>
                <a:t>Teknoloji</a:t>
              </a:r>
            </a:p>
          </p:txBody>
        </p:sp>
      </p:grpSp>
      <p:pic>
        <p:nvPicPr>
          <p:cNvPr id="36" name="Resim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8336" y="1287930"/>
            <a:ext cx="679397" cy="679397"/>
          </a:xfrm>
          <a:prstGeom prst="rect">
            <a:avLst/>
          </a:prstGeom>
        </p:spPr>
      </p:pic>
      <p:pic>
        <p:nvPicPr>
          <p:cNvPr id="37" name="Resim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9516" y="1290676"/>
            <a:ext cx="670574" cy="679397"/>
          </a:xfrm>
          <a:prstGeom prst="rect">
            <a:avLst/>
          </a:prstGeom>
        </p:spPr>
      </p:pic>
      <p:pic>
        <p:nvPicPr>
          <p:cNvPr id="38" name="Resim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61873" y="1287930"/>
            <a:ext cx="679397" cy="679397"/>
          </a:xfrm>
          <a:prstGeom prst="rect">
            <a:avLst/>
          </a:prstGeom>
        </p:spPr>
      </p:pic>
      <p:pic>
        <p:nvPicPr>
          <p:cNvPr id="39" name="Resim 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9045" y="1287930"/>
            <a:ext cx="679397" cy="679397"/>
          </a:xfrm>
          <a:prstGeom prst="rect">
            <a:avLst/>
          </a:prstGeom>
        </p:spPr>
      </p:pic>
      <p:pic>
        <p:nvPicPr>
          <p:cNvPr id="18" name="Resim 17">
            <a:extLst>
              <a:ext uri="{FF2B5EF4-FFF2-40B4-BE49-F238E27FC236}">
                <a16:creationId xmlns:a16="http://schemas.microsoft.com/office/drawing/2014/main" id="{DEBD7D59-E8B6-4548-A0A9-6C3DF7D43FA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093" y="5233667"/>
            <a:ext cx="4860636" cy="81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05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Metin kutusu 41"/>
          <p:cNvSpPr txBox="1"/>
          <p:nvPr/>
        </p:nvSpPr>
        <p:spPr>
          <a:xfrm>
            <a:off x="612396" y="468836"/>
            <a:ext cx="77990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/>
              <a:t>Teknoloji Testi</a:t>
            </a:r>
          </a:p>
        </p:txBody>
      </p:sp>
      <p:cxnSp>
        <p:nvCxnSpPr>
          <p:cNvPr id="43" name="Düz Bağlayıcı 42"/>
          <p:cNvCxnSpPr/>
          <p:nvPr/>
        </p:nvCxnSpPr>
        <p:spPr>
          <a:xfrm flipH="1">
            <a:off x="676623" y="1469222"/>
            <a:ext cx="4507773" cy="0"/>
          </a:xfrm>
          <a:prstGeom prst="line">
            <a:avLst/>
          </a:prstGeom>
          <a:ln w="9525">
            <a:solidFill>
              <a:srgbClr val="DADA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1" y="3184391"/>
            <a:ext cx="5589800" cy="1148223"/>
          </a:xfrm>
          <a:prstGeom prst="rect">
            <a:avLst/>
          </a:prstGeom>
        </p:spPr>
      </p:pic>
      <p:sp>
        <p:nvSpPr>
          <p:cNvPr id="44" name="Metin kutusu 43"/>
          <p:cNvSpPr txBox="1"/>
          <p:nvPr/>
        </p:nvSpPr>
        <p:spPr>
          <a:xfrm>
            <a:off x="676622" y="2011279"/>
            <a:ext cx="5480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Teknolojiyle aranızdaki mesafeyi</a:t>
            </a:r>
          </a:p>
          <a:p>
            <a:r>
              <a:rPr lang="tr-TR" sz="2400" b="1" dirty="0"/>
              <a:t>ölçmek ister misiniz?</a:t>
            </a:r>
          </a:p>
        </p:txBody>
      </p:sp>
      <p:sp>
        <p:nvSpPr>
          <p:cNvPr id="45" name="Metin kutusu 44"/>
          <p:cNvSpPr txBox="1"/>
          <p:nvPr/>
        </p:nvSpPr>
        <p:spPr>
          <a:xfrm>
            <a:off x="676622" y="3517011"/>
            <a:ext cx="5480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Haydi o zaman, soruları cevaplayalım.</a:t>
            </a:r>
            <a:endParaRPr lang="tr-TR" sz="2000" dirty="0">
              <a:solidFill>
                <a:schemeClr val="bg1"/>
              </a:solidFill>
            </a:endParaRP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6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1381809" y="4256538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dirty="0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713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Devamlı bilgisayarda oyun oynamak istiyorum.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1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6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1891632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9046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Bilgisayar başında zamanın nasıl geçtiğini fark edemiyorum.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2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02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2409892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6460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Yemeklerimi bilgisayarın başında yiyorum.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3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2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2928551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80906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İnternette vakit geçirmek için arkadaşlarımla beraber</a:t>
            </a:r>
          </a:p>
          <a:p>
            <a:r>
              <a:rPr lang="tr-TR" sz="2800" b="1" dirty="0">
                <a:solidFill>
                  <a:srgbClr val="231F20"/>
                </a:solidFill>
              </a:rPr>
              <a:t>olmaktan vazgeçiyorum.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4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5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3441008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75384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İnternette geçirdiğim süreyi azaltmak istediğimde</a:t>
            </a:r>
          </a:p>
          <a:p>
            <a:r>
              <a:rPr lang="tr-TR" sz="2800" b="1" dirty="0">
                <a:solidFill>
                  <a:srgbClr val="231F20"/>
                </a:solidFill>
              </a:rPr>
              <a:t>bunu bir türlü başaramıyorum.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5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9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3943350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6636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Oyun yüzünden derslerimi ihmal ediyorum.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6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06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4455036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83557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rgbClr val="231F20"/>
                </a:solidFill>
              </a:rPr>
              <a:t>Annem, </a:t>
            </a:r>
            <a:r>
              <a:rPr lang="tr-TR" sz="2800" b="1" dirty="0">
                <a:solidFill>
                  <a:srgbClr val="231F20"/>
                </a:solidFill>
              </a:rPr>
              <a:t>babam çok fazla oyun oynadığımı söylediğinde</a:t>
            </a:r>
          </a:p>
          <a:p>
            <a:r>
              <a:rPr lang="tr-TR" sz="2800" b="1" dirty="0">
                <a:solidFill>
                  <a:srgbClr val="231F20"/>
                </a:solidFill>
              </a:rPr>
              <a:t>sinirleniyorum.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7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27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4964908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8557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Oyun oynamadığım zamanlarda aklım oyunlarda kalıyor.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8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91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5476081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5783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Oyunun başından çok zor kalkıyorum.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2463" y="581550"/>
            <a:ext cx="884413" cy="1200329"/>
            <a:chOff x="652463" y="581550"/>
            <a:chExt cx="884413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652463" y="581550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9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1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Düz Bağlayıcı 14"/>
          <p:cNvCxnSpPr/>
          <p:nvPr/>
        </p:nvCxnSpPr>
        <p:spPr>
          <a:xfrm flipH="1">
            <a:off x="676622" y="1251704"/>
            <a:ext cx="11165838" cy="0"/>
          </a:xfrm>
          <a:prstGeom prst="line">
            <a:avLst/>
          </a:prstGeom>
          <a:ln w="9525">
            <a:solidFill>
              <a:srgbClr val="DADA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etin kutusu 19"/>
          <p:cNvSpPr txBox="1"/>
          <p:nvPr/>
        </p:nvSpPr>
        <p:spPr>
          <a:xfrm>
            <a:off x="676622" y="355739"/>
            <a:ext cx="36503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Sunum İçeriği</a:t>
            </a:r>
          </a:p>
        </p:txBody>
      </p:sp>
      <p:pic>
        <p:nvPicPr>
          <p:cNvPr id="117" name="Resim 1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622" y="1657640"/>
            <a:ext cx="3534651" cy="4039601"/>
          </a:xfrm>
          <a:prstGeom prst="rect">
            <a:avLst/>
          </a:prstGeom>
        </p:spPr>
      </p:pic>
      <p:grpSp>
        <p:nvGrpSpPr>
          <p:cNvPr id="9" name="Grup 8"/>
          <p:cNvGrpSpPr/>
          <p:nvPr/>
        </p:nvGrpSpPr>
        <p:grpSpPr>
          <a:xfrm>
            <a:off x="5646289" y="1413971"/>
            <a:ext cx="5618021" cy="4524315"/>
            <a:chOff x="5646289" y="1413971"/>
            <a:chExt cx="5618021" cy="4524315"/>
          </a:xfrm>
        </p:grpSpPr>
        <p:sp>
          <p:nvSpPr>
            <p:cNvPr id="118" name="Metin kutusu 117"/>
            <p:cNvSpPr txBox="1"/>
            <p:nvPr/>
          </p:nvSpPr>
          <p:spPr>
            <a:xfrm>
              <a:off x="5829597" y="1413971"/>
              <a:ext cx="5434713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tr-TR" b="1" dirty="0"/>
                <a:t>Bağımlılık Nedir?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Teknoloji Bağımlılığı Nedir?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Teknoloji Derken?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Nasıl Bağımlı Olunur?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Teknoloji Testi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Teknolojiden Yararlanmak Ama Bağımlı Olmamak İçin...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Etkinlik: Okuyalım, Tartışalım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Etkinlik:  Hayalini Kur! </a:t>
              </a:r>
            </a:p>
          </p:txBody>
        </p:sp>
        <p:grpSp>
          <p:nvGrpSpPr>
            <p:cNvPr id="8" name="Grup 7"/>
            <p:cNvGrpSpPr/>
            <p:nvPr/>
          </p:nvGrpSpPr>
          <p:grpSpPr>
            <a:xfrm>
              <a:off x="5646289" y="1697764"/>
              <a:ext cx="189000" cy="4065363"/>
              <a:chOff x="5646289" y="1697764"/>
              <a:chExt cx="189000" cy="4065363"/>
            </a:xfrm>
          </p:grpSpPr>
          <p:pic>
            <p:nvPicPr>
              <p:cNvPr id="119" name="Resim 11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289" y="1697764"/>
                <a:ext cx="189000" cy="216000"/>
              </a:xfrm>
              <a:prstGeom prst="rect">
                <a:avLst/>
              </a:prstGeom>
            </p:spPr>
          </p:pic>
          <p:pic>
            <p:nvPicPr>
              <p:cNvPr id="126" name="Resim 12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289" y="2251823"/>
                <a:ext cx="189000" cy="216000"/>
              </a:xfrm>
              <a:prstGeom prst="rect">
                <a:avLst/>
              </a:prstGeom>
            </p:spPr>
          </p:pic>
          <p:pic>
            <p:nvPicPr>
              <p:cNvPr id="127" name="Resim 12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289" y="2808768"/>
                <a:ext cx="189000" cy="216000"/>
              </a:xfrm>
              <a:prstGeom prst="rect">
                <a:avLst/>
              </a:prstGeom>
            </p:spPr>
          </p:pic>
          <p:pic>
            <p:nvPicPr>
              <p:cNvPr id="128" name="Resim 12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289" y="3323150"/>
                <a:ext cx="189000" cy="216000"/>
              </a:xfrm>
              <a:prstGeom prst="rect">
                <a:avLst/>
              </a:prstGeom>
            </p:spPr>
          </p:pic>
          <p:pic>
            <p:nvPicPr>
              <p:cNvPr id="129" name="Resim 12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289" y="3871859"/>
                <a:ext cx="189000" cy="216000"/>
              </a:xfrm>
              <a:prstGeom prst="rect">
                <a:avLst/>
              </a:prstGeom>
            </p:spPr>
          </p:pic>
          <p:pic>
            <p:nvPicPr>
              <p:cNvPr id="130" name="Resim 12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289" y="4436808"/>
                <a:ext cx="189000" cy="216000"/>
              </a:xfrm>
              <a:prstGeom prst="rect">
                <a:avLst/>
              </a:prstGeom>
            </p:spPr>
          </p:pic>
          <p:pic>
            <p:nvPicPr>
              <p:cNvPr id="131" name="Resim 13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289" y="4995080"/>
                <a:ext cx="189000" cy="216000"/>
              </a:xfrm>
              <a:prstGeom prst="rect">
                <a:avLst/>
              </a:prstGeom>
            </p:spPr>
          </p:pic>
          <p:pic>
            <p:nvPicPr>
              <p:cNvPr id="132" name="Resim 13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289" y="5547127"/>
                <a:ext cx="189000" cy="216000"/>
              </a:xfrm>
              <a:prstGeom prst="rect">
                <a:avLst/>
              </a:prstGeom>
            </p:spPr>
          </p:pic>
        </p:grpSp>
      </p:grp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1682413" y="244475"/>
            <a:ext cx="215900" cy="216000"/>
          </a:xfrm>
          <a:prstGeom prst="ellipse">
            <a:avLst/>
          </a:prstGeom>
          <a:solidFill>
            <a:srgbClr val="E61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1126788" y="244475"/>
            <a:ext cx="216000" cy="216000"/>
          </a:xfrm>
          <a:prstGeom prst="ellipse">
            <a:avLst/>
          </a:pr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566400" y="244475"/>
            <a:ext cx="215900" cy="216000"/>
          </a:xfrm>
          <a:prstGeom prst="ellipse">
            <a:avLst/>
          </a:prstGeom>
          <a:solidFill>
            <a:srgbClr val="FAB5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51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 28"/>
          <p:cNvGrpSpPr/>
          <p:nvPr/>
        </p:nvGrpSpPr>
        <p:grpSpPr>
          <a:xfrm>
            <a:off x="5986462" y="4254617"/>
            <a:ext cx="255587" cy="473075"/>
            <a:chOff x="1022486" y="3810000"/>
            <a:chExt cx="255587" cy="473075"/>
          </a:xfrm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063761" y="3856038"/>
              <a:ext cx="173037" cy="173037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1022486" y="3810000"/>
              <a:ext cx="255587" cy="2619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97099" y="4202113"/>
              <a:ext cx="106362" cy="80962"/>
            </a:xfrm>
            <a:custGeom>
              <a:avLst/>
              <a:gdLst>
                <a:gd name="T0" fmla="*/ 0 w 67"/>
                <a:gd name="T1" fmla="*/ 51 h 51"/>
                <a:gd name="T2" fmla="*/ 33 w 67"/>
                <a:gd name="T3" fmla="*/ 0 h 51"/>
                <a:gd name="T4" fmla="*/ 67 w 67"/>
                <a:gd name="T5" fmla="*/ 51 h 51"/>
                <a:gd name="T6" fmla="*/ 0 w 6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51">
                  <a:moveTo>
                    <a:pt x="0" y="51"/>
                  </a:moveTo>
                  <a:lnTo>
                    <a:pt x="33" y="0"/>
                  </a:lnTo>
                  <a:lnTo>
                    <a:pt x="67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1427163" y="4300655"/>
            <a:ext cx="4772024" cy="173037"/>
            <a:chOff x="1427163" y="3856038"/>
            <a:chExt cx="4772024" cy="173037"/>
          </a:xfrm>
        </p:grpSpPr>
        <p:sp>
          <p:nvSpPr>
            <p:cNvPr id="45" name="Oval 6"/>
            <p:cNvSpPr>
              <a:spLocks noChangeArrowheads="1"/>
            </p:cNvSpPr>
            <p:nvPr/>
          </p:nvSpPr>
          <p:spPr bwMode="auto">
            <a:xfrm>
              <a:off x="1939925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2451100" y="3856038"/>
              <a:ext cx="171450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7" name="Oval 9"/>
            <p:cNvSpPr>
              <a:spLocks noChangeArrowheads="1"/>
            </p:cNvSpPr>
            <p:nvPr/>
          </p:nvSpPr>
          <p:spPr bwMode="auto">
            <a:xfrm>
              <a:off x="2960688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0" name="Oval 10"/>
            <p:cNvSpPr>
              <a:spLocks noChangeArrowheads="1"/>
            </p:cNvSpPr>
            <p:nvPr/>
          </p:nvSpPr>
          <p:spPr bwMode="auto">
            <a:xfrm>
              <a:off x="34718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3986213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4497388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5008563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auto">
            <a:xfrm>
              <a:off x="5519738" y="3856038"/>
              <a:ext cx="168275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Oval 15"/>
            <p:cNvSpPr>
              <a:spLocks noChangeArrowheads="1"/>
            </p:cNvSpPr>
            <p:nvPr/>
          </p:nvSpPr>
          <p:spPr bwMode="auto">
            <a:xfrm>
              <a:off x="6029325" y="3856038"/>
              <a:ext cx="169862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Oval 6"/>
            <p:cNvSpPr>
              <a:spLocks noChangeArrowheads="1"/>
            </p:cNvSpPr>
            <p:nvPr/>
          </p:nvSpPr>
          <p:spPr bwMode="auto">
            <a:xfrm>
              <a:off x="1427163" y="3856038"/>
              <a:ext cx="173037" cy="173037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3" name="Metin kutusu 62"/>
          <p:cNvSpPr txBox="1"/>
          <p:nvPr/>
        </p:nvSpPr>
        <p:spPr>
          <a:xfrm>
            <a:off x="1376362" y="2430871"/>
            <a:ext cx="2047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Her Zaman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Bazen</a:t>
            </a:r>
          </a:p>
          <a:p>
            <a:pPr marL="457200" indent="-457200">
              <a:buClr>
                <a:srgbClr val="E61F4F"/>
              </a:buClr>
              <a:buAutoNum type="alphaUcParenR"/>
            </a:pPr>
            <a:r>
              <a:rPr lang="tr-TR" sz="2000" b="1" dirty="0">
                <a:solidFill>
                  <a:srgbClr val="231F20"/>
                </a:solidFill>
              </a:rPr>
              <a:t>Hiçbir Zaman</a:t>
            </a:r>
          </a:p>
        </p:txBody>
      </p:sp>
      <p:sp>
        <p:nvSpPr>
          <p:cNvPr id="64" name="Metin kutusu 63"/>
          <p:cNvSpPr txBox="1"/>
          <p:nvPr/>
        </p:nvSpPr>
        <p:spPr>
          <a:xfrm>
            <a:off x="1747944" y="889476"/>
            <a:ext cx="75407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rgbClr val="231F20"/>
                </a:solidFill>
              </a:rPr>
              <a:t>Geç saatlere kadar bilgisayar başında oturmaktan</a:t>
            </a:r>
          </a:p>
          <a:p>
            <a:r>
              <a:rPr lang="tr-TR" sz="2800" b="1" dirty="0">
                <a:solidFill>
                  <a:srgbClr val="231F20"/>
                </a:solidFill>
              </a:rPr>
              <a:t>uykusuz kalıyorum.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184385" y="581550"/>
            <a:ext cx="1352491" cy="1200329"/>
            <a:chOff x="184385" y="581550"/>
            <a:chExt cx="1352491" cy="1200329"/>
          </a:xfrm>
        </p:grpSpPr>
        <p:sp>
          <p:nvSpPr>
            <p:cNvPr id="62" name="Metin kutusu 61"/>
            <p:cNvSpPr txBox="1"/>
            <p:nvPr/>
          </p:nvSpPr>
          <p:spPr>
            <a:xfrm>
              <a:off x="184385" y="581550"/>
              <a:ext cx="112082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7200" b="1" dirty="0">
                  <a:solidFill>
                    <a:srgbClr val="E61F4F"/>
                  </a:solidFill>
                </a:rPr>
                <a:t>10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9603" y="738143"/>
              <a:ext cx="27273" cy="900000"/>
            </a:xfrm>
            <a:prstGeom prst="rect">
              <a:avLst/>
            </a:prstGeom>
          </p:spPr>
        </p:pic>
      </p:grpSp>
      <p:pic>
        <p:nvPicPr>
          <p:cNvPr id="66" name="Resim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199" y="2316965"/>
            <a:ext cx="3188685" cy="31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12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  <p:bldP spid="6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1"/>
            <a:ext cx="12192001" cy="6857999"/>
          </a:xfrm>
          <a:prstGeom prst="rect">
            <a:avLst/>
          </a:prstGeom>
          <a:solidFill>
            <a:srgbClr val="E61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3" name="Metin kutusu 42"/>
          <p:cNvSpPr txBox="1"/>
          <p:nvPr/>
        </p:nvSpPr>
        <p:spPr>
          <a:xfrm>
            <a:off x="445953" y="378350"/>
            <a:ext cx="37571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400" b="1" dirty="0">
                <a:solidFill>
                  <a:schemeClr val="bg1"/>
                </a:solidFill>
              </a:rPr>
              <a:t>İşte Sonuç</a:t>
            </a:r>
          </a:p>
        </p:txBody>
      </p:sp>
      <p:pic>
        <p:nvPicPr>
          <p:cNvPr id="44" name="Resim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122" y="0"/>
            <a:ext cx="9704877" cy="6858000"/>
          </a:xfrm>
          <a:prstGeom prst="rect">
            <a:avLst/>
          </a:prstGeom>
        </p:spPr>
      </p:pic>
      <p:grpSp>
        <p:nvGrpSpPr>
          <p:cNvPr id="5" name="Grup 4"/>
          <p:cNvGrpSpPr/>
          <p:nvPr/>
        </p:nvGrpSpPr>
        <p:grpSpPr>
          <a:xfrm>
            <a:off x="445953" y="2237177"/>
            <a:ext cx="3433760" cy="733471"/>
            <a:chOff x="445953" y="2237177"/>
            <a:chExt cx="3433760" cy="733471"/>
          </a:xfrm>
        </p:grpSpPr>
        <p:pic>
          <p:nvPicPr>
            <p:cNvPr id="12" name="Resim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8463" y="2237177"/>
              <a:ext cx="461250" cy="697500"/>
            </a:xfrm>
            <a:prstGeom prst="rect">
              <a:avLst/>
            </a:prstGeom>
          </p:spPr>
        </p:pic>
        <p:sp>
          <p:nvSpPr>
            <p:cNvPr id="14" name="Dikdörtgen 13"/>
            <p:cNvSpPr/>
            <p:nvPr/>
          </p:nvSpPr>
          <p:spPr>
            <a:xfrm>
              <a:off x="445953" y="2262762"/>
              <a:ext cx="269007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2000" b="1" dirty="0">
                  <a:solidFill>
                    <a:schemeClr val="bg1"/>
                  </a:solidFill>
                </a:rPr>
                <a:t>Hiçbir zaman</a:t>
              </a:r>
            </a:p>
            <a:p>
              <a:r>
                <a:rPr lang="tr-TR" sz="2000" dirty="0">
                  <a:solidFill>
                    <a:schemeClr val="bg1"/>
                  </a:solidFill>
                </a:rPr>
                <a:t>İfadeleri çoğunluktaysa</a:t>
              </a:r>
            </a:p>
          </p:txBody>
        </p:sp>
      </p:grpSp>
      <p:sp>
        <p:nvSpPr>
          <p:cNvPr id="45" name="Dikdörtgen 44"/>
          <p:cNvSpPr/>
          <p:nvPr/>
        </p:nvSpPr>
        <p:spPr>
          <a:xfrm>
            <a:off x="4456543" y="2237177"/>
            <a:ext cx="26900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Teknoloji konusunda</a:t>
            </a:r>
          </a:p>
          <a:p>
            <a:r>
              <a:rPr lang="tr-TR" sz="2000" b="1" dirty="0">
                <a:solidFill>
                  <a:schemeClr val="bg1"/>
                </a:solidFill>
              </a:rPr>
              <a:t>gayet iyi </a:t>
            </a:r>
            <a:r>
              <a:rPr lang="tr-TR" sz="2000" dirty="0">
                <a:solidFill>
                  <a:schemeClr val="bg1"/>
                </a:solidFill>
              </a:rPr>
              <a:t>durumdasınız.</a:t>
            </a:r>
          </a:p>
        </p:txBody>
      </p:sp>
      <p:grpSp>
        <p:nvGrpSpPr>
          <p:cNvPr id="6" name="Grup 5"/>
          <p:cNvGrpSpPr/>
          <p:nvPr/>
        </p:nvGrpSpPr>
        <p:grpSpPr>
          <a:xfrm>
            <a:off x="445953" y="3474672"/>
            <a:ext cx="3433760" cy="733471"/>
            <a:chOff x="445953" y="3474672"/>
            <a:chExt cx="3433760" cy="733471"/>
          </a:xfrm>
        </p:grpSpPr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8463" y="3474672"/>
              <a:ext cx="461250" cy="697500"/>
            </a:xfrm>
            <a:prstGeom prst="rect">
              <a:avLst/>
            </a:prstGeom>
          </p:spPr>
        </p:pic>
        <p:sp>
          <p:nvSpPr>
            <p:cNvPr id="52" name="Dikdörtgen 51"/>
            <p:cNvSpPr/>
            <p:nvPr/>
          </p:nvSpPr>
          <p:spPr>
            <a:xfrm>
              <a:off x="445953" y="3500257"/>
              <a:ext cx="269007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2000" b="1" dirty="0">
                  <a:solidFill>
                    <a:schemeClr val="bg1"/>
                  </a:solidFill>
                </a:rPr>
                <a:t>Her zaman</a:t>
              </a:r>
            </a:p>
            <a:p>
              <a:r>
                <a:rPr lang="tr-TR" sz="2000" dirty="0">
                  <a:solidFill>
                    <a:schemeClr val="bg1"/>
                  </a:solidFill>
                </a:rPr>
                <a:t>İfadeleri çoğunluktaysa</a:t>
              </a:r>
            </a:p>
          </p:txBody>
        </p:sp>
      </p:grpSp>
      <p:sp>
        <p:nvSpPr>
          <p:cNvPr id="53" name="Dikdörtgen 52"/>
          <p:cNvSpPr/>
          <p:nvPr/>
        </p:nvSpPr>
        <p:spPr>
          <a:xfrm>
            <a:off x="4456542" y="3474672"/>
            <a:ext cx="3622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Acilen teknoloji kullanımında</a:t>
            </a:r>
          </a:p>
          <a:p>
            <a:r>
              <a:rPr lang="tr-TR" sz="2000" b="1" dirty="0">
                <a:solidFill>
                  <a:schemeClr val="bg1"/>
                </a:solidFill>
              </a:rPr>
              <a:t>önlemler almalı, </a:t>
            </a:r>
            <a:r>
              <a:rPr lang="tr-TR" sz="2000" dirty="0">
                <a:solidFill>
                  <a:schemeClr val="bg1"/>
                </a:solidFill>
              </a:rPr>
              <a:t>köklü değişiklikler yapmalısınız.</a:t>
            </a:r>
          </a:p>
        </p:txBody>
      </p:sp>
      <p:grpSp>
        <p:nvGrpSpPr>
          <p:cNvPr id="7" name="Grup 6"/>
          <p:cNvGrpSpPr/>
          <p:nvPr/>
        </p:nvGrpSpPr>
        <p:grpSpPr>
          <a:xfrm>
            <a:off x="445953" y="5040628"/>
            <a:ext cx="3433760" cy="733471"/>
            <a:chOff x="445953" y="5040628"/>
            <a:chExt cx="3433760" cy="733471"/>
          </a:xfrm>
        </p:grpSpPr>
        <p:pic>
          <p:nvPicPr>
            <p:cNvPr id="57" name="Resim 5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18463" y="5040628"/>
              <a:ext cx="461250" cy="697500"/>
            </a:xfrm>
            <a:prstGeom prst="rect">
              <a:avLst/>
            </a:prstGeom>
          </p:spPr>
        </p:pic>
        <p:sp>
          <p:nvSpPr>
            <p:cNvPr id="58" name="Dikdörtgen 57"/>
            <p:cNvSpPr/>
            <p:nvPr/>
          </p:nvSpPr>
          <p:spPr>
            <a:xfrm>
              <a:off x="445953" y="5066213"/>
              <a:ext cx="269007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r-TR" sz="2000" b="1" dirty="0">
                  <a:solidFill>
                    <a:schemeClr val="bg1"/>
                  </a:solidFill>
                </a:rPr>
                <a:t>Bazen</a:t>
              </a:r>
            </a:p>
            <a:p>
              <a:r>
                <a:rPr lang="tr-TR" sz="2000" dirty="0">
                  <a:solidFill>
                    <a:schemeClr val="bg1"/>
                  </a:solidFill>
                </a:rPr>
                <a:t>İfadeleri çoğunluktaysa</a:t>
              </a:r>
            </a:p>
          </p:txBody>
        </p:sp>
      </p:grpSp>
      <p:sp>
        <p:nvSpPr>
          <p:cNvPr id="59" name="Dikdörtgen 58"/>
          <p:cNvSpPr/>
          <p:nvPr/>
        </p:nvSpPr>
        <p:spPr>
          <a:xfrm>
            <a:off x="4456542" y="5040628"/>
            <a:ext cx="3622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Ufak tefek düzenlemelerle</a:t>
            </a:r>
          </a:p>
          <a:p>
            <a:r>
              <a:rPr lang="tr-TR" sz="2000" b="1" dirty="0">
                <a:solidFill>
                  <a:schemeClr val="bg1"/>
                </a:solidFill>
              </a:rPr>
              <a:t>sorunu halledebilirsiniz.</a:t>
            </a:r>
            <a:endParaRPr lang="tr-T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278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3" grpId="0"/>
      <p:bldP spid="45" grpId="0"/>
      <p:bldP spid="53" grpId="0"/>
      <p:bldP spid="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C475E29A-EA74-7E41-99AF-6E4DD618B8B7}"/>
              </a:ext>
            </a:extLst>
          </p:cNvPr>
          <p:cNvSpPr/>
          <p:nvPr/>
        </p:nvSpPr>
        <p:spPr>
          <a:xfrm>
            <a:off x="228600" y="5981700"/>
            <a:ext cx="3340100" cy="72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v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0" y="1833108"/>
            <a:ext cx="12188825" cy="71166"/>
          </a:xfrm>
          <a:prstGeom prst="rect">
            <a:avLst/>
          </a:prstGeom>
          <a:solidFill>
            <a:srgbClr val="11A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8" name="Metin kutusu 27"/>
          <p:cNvSpPr txBox="1"/>
          <p:nvPr/>
        </p:nvSpPr>
        <p:spPr>
          <a:xfrm>
            <a:off x="5168407" y="142661"/>
            <a:ext cx="49662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>
                <a:solidFill>
                  <a:srgbClr val="231F20"/>
                </a:solidFill>
              </a:rPr>
              <a:t>Teknoloji Bağımlısı</a:t>
            </a:r>
          </a:p>
          <a:p>
            <a:pPr algn="ctr"/>
            <a:r>
              <a:rPr lang="tr-TR" sz="4800" b="1" dirty="0">
                <a:solidFill>
                  <a:srgbClr val="231F20"/>
                </a:solidFill>
              </a:rPr>
              <a:t>Olmamak İçin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706" y="478407"/>
            <a:ext cx="4249229" cy="6778959"/>
          </a:xfrm>
          <a:prstGeom prst="rect">
            <a:avLst/>
          </a:prstGeom>
        </p:spPr>
      </p:pic>
      <p:sp>
        <p:nvSpPr>
          <p:cNvPr id="43" name="Freeform 7"/>
          <p:cNvSpPr>
            <a:spLocks/>
          </p:cNvSpPr>
          <p:nvPr/>
        </p:nvSpPr>
        <p:spPr bwMode="auto">
          <a:xfrm>
            <a:off x="7405485" y="1889986"/>
            <a:ext cx="492125" cy="250825"/>
          </a:xfrm>
          <a:custGeom>
            <a:avLst/>
            <a:gdLst>
              <a:gd name="T0" fmla="*/ 0 w 310"/>
              <a:gd name="T1" fmla="*/ 0 h 158"/>
              <a:gd name="T2" fmla="*/ 155 w 310"/>
              <a:gd name="T3" fmla="*/ 158 h 158"/>
              <a:gd name="T4" fmla="*/ 310 w 310"/>
              <a:gd name="T5" fmla="*/ 0 h 158"/>
              <a:gd name="T6" fmla="*/ 0 w 310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0" h="158">
                <a:moveTo>
                  <a:pt x="0" y="0"/>
                </a:moveTo>
                <a:lnTo>
                  <a:pt x="155" y="158"/>
                </a:lnTo>
                <a:lnTo>
                  <a:pt x="310" y="0"/>
                </a:lnTo>
                <a:lnTo>
                  <a:pt x="0" y="0"/>
                </a:lnTo>
                <a:close/>
              </a:path>
            </a:pathLst>
          </a:custGeom>
          <a:solidFill>
            <a:srgbClr val="11A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16" name="Grup 15"/>
          <p:cNvGrpSpPr/>
          <p:nvPr/>
        </p:nvGrpSpPr>
        <p:grpSpPr>
          <a:xfrm>
            <a:off x="5264032" y="2368812"/>
            <a:ext cx="5050306" cy="830997"/>
            <a:chOff x="5264032" y="2368812"/>
            <a:chExt cx="5050306" cy="830997"/>
          </a:xfrm>
        </p:grpSpPr>
        <p:pic>
          <p:nvPicPr>
            <p:cNvPr id="11" name="Resim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64032" y="2374005"/>
              <a:ext cx="506250" cy="697500"/>
            </a:xfrm>
            <a:prstGeom prst="rect">
              <a:avLst/>
            </a:prstGeom>
          </p:spPr>
        </p:pic>
        <p:sp>
          <p:nvSpPr>
            <p:cNvPr id="44" name="Metin kutusu 43"/>
            <p:cNvSpPr txBox="1"/>
            <p:nvPr/>
          </p:nvSpPr>
          <p:spPr>
            <a:xfrm>
              <a:off x="5932754" y="2368812"/>
              <a:ext cx="43815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>
                  <a:solidFill>
                    <a:srgbClr val="231F20"/>
                  </a:solidFill>
                </a:rPr>
                <a:t>Ekran başında geçirdiğiniz</a:t>
              </a:r>
            </a:p>
            <a:p>
              <a:r>
                <a:rPr lang="tr-TR" sz="2400" b="1" dirty="0">
                  <a:solidFill>
                    <a:srgbClr val="231F20"/>
                  </a:solidFill>
                </a:rPr>
                <a:t>süreyi azaltın.</a:t>
              </a:r>
            </a:p>
          </p:txBody>
        </p:sp>
      </p:grpSp>
      <p:grpSp>
        <p:nvGrpSpPr>
          <p:cNvPr id="17" name="Grup 16"/>
          <p:cNvGrpSpPr/>
          <p:nvPr/>
        </p:nvGrpSpPr>
        <p:grpSpPr>
          <a:xfrm>
            <a:off x="5168407" y="3360056"/>
            <a:ext cx="6047673" cy="1200329"/>
            <a:chOff x="5168407" y="3360056"/>
            <a:chExt cx="6047673" cy="1200329"/>
          </a:xfrm>
        </p:grpSpPr>
        <p:pic>
          <p:nvPicPr>
            <p:cNvPr id="12" name="Resim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68407" y="3524762"/>
              <a:ext cx="697500" cy="686250"/>
            </a:xfrm>
            <a:prstGeom prst="rect">
              <a:avLst/>
            </a:prstGeom>
          </p:spPr>
        </p:pic>
        <p:sp>
          <p:nvSpPr>
            <p:cNvPr id="45" name="Metin kutusu 44"/>
            <p:cNvSpPr txBox="1"/>
            <p:nvPr/>
          </p:nvSpPr>
          <p:spPr>
            <a:xfrm>
              <a:off x="5932753" y="3360056"/>
              <a:ext cx="52833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>
                  <a:solidFill>
                    <a:srgbClr val="FF0000"/>
                  </a:solidFill>
                </a:rPr>
                <a:t>Sizin yaşınızdaki bir çocuğun</a:t>
              </a:r>
            </a:p>
            <a:p>
              <a:r>
                <a:rPr lang="tr-TR" sz="2400" b="1" dirty="0">
                  <a:solidFill>
                    <a:srgbClr val="FF0000"/>
                  </a:solidFill>
                </a:rPr>
                <a:t>ekran başında en fazla kalabileceği süre</a:t>
              </a:r>
            </a:p>
            <a:p>
              <a:r>
                <a:rPr lang="tr-TR" sz="2400" b="1" dirty="0">
                  <a:solidFill>
                    <a:srgbClr val="FF0000"/>
                  </a:solidFill>
                </a:rPr>
                <a:t>60 dakika yani </a:t>
              </a:r>
              <a:r>
                <a:rPr lang="tr-TR" sz="2400" b="1" u="sng" dirty="0">
                  <a:solidFill>
                    <a:srgbClr val="FF0000"/>
                  </a:solidFill>
                </a:rPr>
                <a:t>1 </a:t>
              </a:r>
              <a:r>
                <a:rPr lang="tr-TR" sz="2400" b="1" u="sng" dirty="0" smtClean="0">
                  <a:solidFill>
                    <a:srgbClr val="FF0000"/>
                  </a:solidFill>
                </a:rPr>
                <a:t>saattir</a:t>
              </a:r>
              <a:r>
                <a:rPr lang="tr-TR" sz="2400" b="1" dirty="0" smtClean="0">
                  <a:solidFill>
                    <a:srgbClr val="FF0000"/>
                  </a:solidFill>
                </a:rPr>
                <a:t>. </a:t>
              </a:r>
              <a:endParaRPr lang="tr-TR" sz="24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46" name="Düz Bağlayıcı 45"/>
          <p:cNvCxnSpPr/>
          <p:nvPr/>
        </p:nvCxnSpPr>
        <p:spPr>
          <a:xfrm flipH="1">
            <a:off x="5264033" y="4621557"/>
            <a:ext cx="5050305" cy="0"/>
          </a:xfrm>
          <a:prstGeom prst="line">
            <a:avLst/>
          </a:prstGeom>
          <a:ln w="9525">
            <a:solidFill>
              <a:srgbClr val="DADA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Metin kutusu 46"/>
          <p:cNvSpPr txBox="1"/>
          <p:nvPr/>
        </p:nvSpPr>
        <p:spPr>
          <a:xfrm>
            <a:off x="5932754" y="4674064"/>
            <a:ext cx="4381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002060"/>
                </a:solidFill>
              </a:rPr>
              <a:t>Tavsiyem!!!</a:t>
            </a:r>
          </a:p>
          <a:p>
            <a:r>
              <a:rPr lang="tr-TR" sz="2000" dirty="0">
                <a:solidFill>
                  <a:srgbClr val="002060"/>
                </a:solidFill>
              </a:rPr>
              <a:t>O</a:t>
            </a:r>
            <a:r>
              <a:rPr lang="tr-TR" sz="2000" dirty="0" smtClean="0">
                <a:solidFill>
                  <a:srgbClr val="002060"/>
                </a:solidFill>
              </a:rPr>
              <a:t>kul </a:t>
            </a:r>
            <a:r>
              <a:rPr lang="tr-TR" sz="2000" dirty="0">
                <a:solidFill>
                  <a:srgbClr val="002060"/>
                </a:solidFill>
              </a:rPr>
              <a:t>zamanında hafta içi</a:t>
            </a:r>
          </a:p>
          <a:p>
            <a:r>
              <a:rPr lang="tr-TR" sz="2000" dirty="0">
                <a:solidFill>
                  <a:srgbClr val="002060"/>
                </a:solidFill>
              </a:rPr>
              <a:t>hiç bilgisayar ya da tablet açmamanız.</a:t>
            </a:r>
          </a:p>
          <a:p>
            <a:r>
              <a:rPr lang="tr-TR" sz="2000" dirty="0">
                <a:solidFill>
                  <a:srgbClr val="002060"/>
                </a:solidFill>
              </a:rPr>
              <a:t>Hafta sonu oynamanız daha doğru olur</a:t>
            </a:r>
            <a:r>
              <a:rPr lang="tr-T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9555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8" grpId="0"/>
      <p:bldP spid="43" grpId="0" animBg="1"/>
      <p:bldP spid="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kutusu 15"/>
          <p:cNvSpPr txBox="1"/>
          <p:nvPr/>
        </p:nvSpPr>
        <p:spPr>
          <a:xfrm>
            <a:off x="676622" y="119726"/>
            <a:ext cx="79420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Teknolojiden Yararlanmak,</a:t>
            </a:r>
          </a:p>
          <a:p>
            <a:r>
              <a:rPr lang="tr-TR" sz="4800" b="1" dirty="0"/>
              <a:t>Bağımlı Olmamak İçin </a:t>
            </a: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-25400" y="1797050"/>
            <a:ext cx="93043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13" name="Grup 12"/>
          <p:cNvGrpSpPr/>
          <p:nvPr/>
        </p:nvGrpSpPr>
        <p:grpSpPr>
          <a:xfrm>
            <a:off x="-22225" y="1797050"/>
            <a:ext cx="9297988" cy="368300"/>
            <a:chOff x="-22225" y="1797050"/>
            <a:chExt cx="9297988" cy="36830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flipH="1">
              <a:off x="-22225" y="1917700"/>
              <a:ext cx="9297988" cy="123825"/>
            </a:xfrm>
            <a:custGeom>
              <a:avLst/>
              <a:gdLst>
                <a:gd name="T0" fmla="*/ 32 w 2476"/>
                <a:gd name="T1" fmla="*/ 32 h 32"/>
                <a:gd name="T2" fmla="*/ 2476 w 2476"/>
                <a:gd name="T3" fmla="*/ 32 h 32"/>
                <a:gd name="T4" fmla="*/ 2476 w 2476"/>
                <a:gd name="T5" fmla="*/ 0 h 32"/>
                <a:gd name="T6" fmla="*/ 0 w 2476"/>
                <a:gd name="T7" fmla="*/ 0 h 32"/>
                <a:gd name="T8" fmla="*/ 0 w 2476"/>
                <a:gd name="T9" fmla="*/ 0 h 32"/>
                <a:gd name="T10" fmla="*/ 32 w 2476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6" h="32">
                  <a:moveTo>
                    <a:pt x="32" y="32"/>
                  </a:moveTo>
                  <a:cubicBezTo>
                    <a:pt x="2476" y="32"/>
                    <a:pt x="2476" y="32"/>
                    <a:pt x="2476" y="32"/>
                  </a:cubicBezTo>
                  <a:cubicBezTo>
                    <a:pt x="2476" y="0"/>
                    <a:pt x="2476" y="0"/>
                    <a:pt x="24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14" y="32"/>
                    <a:pt x="32" y="32"/>
                  </a:cubicBezTo>
                  <a:close/>
                </a:path>
              </a:pathLst>
            </a:custGeom>
            <a:solidFill>
              <a:srgbClr val="0D7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76622" y="1901825"/>
              <a:ext cx="511175" cy="263525"/>
            </a:xfrm>
            <a:custGeom>
              <a:avLst/>
              <a:gdLst>
                <a:gd name="T0" fmla="*/ 0 w 322"/>
                <a:gd name="T1" fmla="*/ 0 h 166"/>
                <a:gd name="T2" fmla="*/ 161 w 322"/>
                <a:gd name="T3" fmla="*/ 166 h 166"/>
                <a:gd name="T4" fmla="*/ 322 w 322"/>
                <a:gd name="T5" fmla="*/ 0 h 166"/>
                <a:gd name="T6" fmla="*/ 0 w 322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" h="166">
                  <a:moveTo>
                    <a:pt x="0" y="0"/>
                  </a:moveTo>
                  <a:lnTo>
                    <a:pt x="161" y="166"/>
                  </a:lnTo>
                  <a:lnTo>
                    <a:pt x="3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H="1">
              <a:off x="-22225" y="1797050"/>
              <a:ext cx="9297988" cy="123825"/>
            </a:xfrm>
            <a:prstGeom prst="rect">
              <a:avLst/>
            </a:pr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824" y="3299955"/>
            <a:ext cx="2668848" cy="2341263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10293086" y="788207"/>
            <a:ext cx="10166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2800" b="1" dirty="0">
                <a:solidFill>
                  <a:srgbClr val="C7C6C6"/>
                </a:solidFill>
              </a:rPr>
              <a:t>1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676622" y="293537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>
                <a:solidFill>
                  <a:srgbClr val="231F20"/>
                </a:solidFill>
              </a:rPr>
              <a:t>Teknoloji </a:t>
            </a:r>
            <a:r>
              <a:rPr lang="tr-TR" sz="2400" dirty="0">
                <a:solidFill>
                  <a:srgbClr val="002060"/>
                </a:solidFill>
              </a:rPr>
              <a:t>kullanımınızı sınırlayın</a:t>
            </a:r>
            <a:r>
              <a:rPr lang="tr-TR" sz="2400" dirty="0">
                <a:solidFill>
                  <a:srgbClr val="231F20"/>
                </a:solidFill>
              </a:rPr>
              <a:t>.</a:t>
            </a: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231F20"/>
                </a:solidFill>
              </a:rPr>
              <a:t>Böylece kendinize sınır çizmiş olursunuz.</a:t>
            </a:r>
          </a:p>
          <a:p>
            <a:r>
              <a:rPr lang="tr-TR" sz="2400" dirty="0">
                <a:solidFill>
                  <a:srgbClr val="231F20"/>
                </a:solidFill>
              </a:rPr>
              <a:t>Mesela akşam oyun oynamak yerine</a:t>
            </a:r>
          </a:p>
          <a:p>
            <a:r>
              <a:rPr lang="tr-TR" sz="2400" dirty="0">
                <a:solidFill>
                  <a:srgbClr val="231F20"/>
                </a:solidFill>
              </a:rPr>
              <a:t>ailenizle birlikte vakit geçirebilirsiniz.</a:t>
            </a:r>
          </a:p>
        </p:txBody>
      </p:sp>
    </p:spTree>
    <p:extLst>
      <p:ext uri="{BB962C8B-B14F-4D97-AF65-F5344CB8AC3E}">
        <p14:creationId xmlns:p14="http://schemas.microsoft.com/office/powerpoint/2010/main" val="863264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kutusu 15"/>
          <p:cNvSpPr txBox="1"/>
          <p:nvPr/>
        </p:nvSpPr>
        <p:spPr>
          <a:xfrm>
            <a:off x="676622" y="119726"/>
            <a:ext cx="7406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Teknolojiden Yararlanmak,</a:t>
            </a:r>
          </a:p>
          <a:p>
            <a:r>
              <a:rPr lang="tr-TR" sz="4800" b="1" dirty="0"/>
              <a:t>Bağımlı Olmamak İçin </a:t>
            </a: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-25400" y="1797050"/>
            <a:ext cx="93043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13" name="Grup 12"/>
          <p:cNvGrpSpPr/>
          <p:nvPr/>
        </p:nvGrpSpPr>
        <p:grpSpPr>
          <a:xfrm>
            <a:off x="-22225" y="1797050"/>
            <a:ext cx="9297988" cy="368300"/>
            <a:chOff x="-22225" y="1797050"/>
            <a:chExt cx="9297988" cy="36830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flipH="1">
              <a:off x="-22225" y="1917700"/>
              <a:ext cx="9297988" cy="123825"/>
            </a:xfrm>
            <a:custGeom>
              <a:avLst/>
              <a:gdLst>
                <a:gd name="T0" fmla="*/ 32 w 2476"/>
                <a:gd name="T1" fmla="*/ 32 h 32"/>
                <a:gd name="T2" fmla="*/ 2476 w 2476"/>
                <a:gd name="T3" fmla="*/ 32 h 32"/>
                <a:gd name="T4" fmla="*/ 2476 w 2476"/>
                <a:gd name="T5" fmla="*/ 0 h 32"/>
                <a:gd name="T6" fmla="*/ 0 w 2476"/>
                <a:gd name="T7" fmla="*/ 0 h 32"/>
                <a:gd name="T8" fmla="*/ 0 w 2476"/>
                <a:gd name="T9" fmla="*/ 0 h 32"/>
                <a:gd name="T10" fmla="*/ 32 w 2476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6" h="32">
                  <a:moveTo>
                    <a:pt x="32" y="32"/>
                  </a:moveTo>
                  <a:cubicBezTo>
                    <a:pt x="2476" y="32"/>
                    <a:pt x="2476" y="32"/>
                    <a:pt x="2476" y="32"/>
                  </a:cubicBezTo>
                  <a:cubicBezTo>
                    <a:pt x="2476" y="0"/>
                    <a:pt x="2476" y="0"/>
                    <a:pt x="24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14" y="32"/>
                    <a:pt x="32" y="32"/>
                  </a:cubicBezTo>
                  <a:close/>
                </a:path>
              </a:pathLst>
            </a:custGeom>
            <a:solidFill>
              <a:srgbClr val="0D7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76622" y="1901825"/>
              <a:ext cx="511175" cy="263525"/>
            </a:xfrm>
            <a:custGeom>
              <a:avLst/>
              <a:gdLst>
                <a:gd name="T0" fmla="*/ 0 w 322"/>
                <a:gd name="T1" fmla="*/ 0 h 166"/>
                <a:gd name="T2" fmla="*/ 161 w 322"/>
                <a:gd name="T3" fmla="*/ 166 h 166"/>
                <a:gd name="T4" fmla="*/ 322 w 322"/>
                <a:gd name="T5" fmla="*/ 0 h 166"/>
                <a:gd name="T6" fmla="*/ 0 w 322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" h="166">
                  <a:moveTo>
                    <a:pt x="0" y="0"/>
                  </a:moveTo>
                  <a:lnTo>
                    <a:pt x="161" y="166"/>
                  </a:lnTo>
                  <a:lnTo>
                    <a:pt x="3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H="1">
              <a:off x="-22225" y="1797050"/>
              <a:ext cx="9297988" cy="123825"/>
            </a:xfrm>
            <a:prstGeom prst="rect">
              <a:avLst/>
            </a:pr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1" name="Metin kutusu 10"/>
          <p:cNvSpPr txBox="1"/>
          <p:nvPr/>
        </p:nvSpPr>
        <p:spPr>
          <a:xfrm>
            <a:off x="10293086" y="788207"/>
            <a:ext cx="10166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2800" b="1" dirty="0">
                <a:solidFill>
                  <a:srgbClr val="C7C6C6"/>
                </a:solidFill>
              </a:rPr>
              <a:t>2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676622" y="2525870"/>
            <a:ext cx="78312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231F20"/>
                </a:solidFill>
              </a:rPr>
              <a:t>Teknolojiden yararlanma ve kendinizle teknoloji kullanımınız</a:t>
            </a:r>
          </a:p>
          <a:p>
            <a:r>
              <a:rPr lang="tr-TR" sz="2400" dirty="0">
                <a:solidFill>
                  <a:srgbClr val="231F20"/>
                </a:solidFill>
              </a:rPr>
              <a:t>arasına </a:t>
            </a:r>
            <a:r>
              <a:rPr lang="tr-TR" sz="2400" u="sng" dirty="0">
                <a:solidFill>
                  <a:srgbClr val="FF0000"/>
                </a:solidFill>
              </a:rPr>
              <a:t>sınır koyma konusunda </a:t>
            </a:r>
            <a:r>
              <a:rPr lang="tr-TR" sz="2400" dirty="0">
                <a:solidFill>
                  <a:srgbClr val="002060"/>
                </a:solidFill>
              </a:rPr>
              <a:t>ailenizden yardım isteyin</a:t>
            </a:r>
            <a:r>
              <a:rPr lang="tr-TR" sz="2400" dirty="0">
                <a:solidFill>
                  <a:srgbClr val="231F20"/>
                </a:solidFill>
              </a:rPr>
              <a:t>. </a:t>
            </a: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231F20"/>
                </a:solidFill>
              </a:rPr>
              <a:t>Böylece büyüklerinizin tecrübelerinden yararlanmış</a:t>
            </a:r>
          </a:p>
          <a:p>
            <a:r>
              <a:rPr lang="tr-TR" sz="2400" dirty="0">
                <a:solidFill>
                  <a:srgbClr val="231F20"/>
                </a:solidFill>
              </a:rPr>
              <a:t>olursunuz.</a:t>
            </a: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231F20"/>
                </a:solidFill>
              </a:rPr>
              <a:t>Ailenizle ve öğretmenlerinizle bu konuda konuşarak</a:t>
            </a:r>
          </a:p>
          <a:p>
            <a:r>
              <a:rPr lang="tr-TR" sz="2400" dirty="0">
                <a:solidFill>
                  <a:srgbClr val="231F20"/>
                </a:solidFill>
              </a:rPr>
              <a:t>size en uygun süreyi belirleyin.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9339" y="3301218"/>
            <a:ext cx="2253333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79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kutusu 15"/>
          <p:cNvSpPr txBox="1"/>
          <p:nvPr/>
        </p:nvSpPr>
        <p:spPr>
          <a:xfrm>
            <a:off x="676622" y="119726"/>
            <a:ext cx="7406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Teknolojiden Yararlanmak,</a:t>
            </a:r>
          </a:p>
          <a:p>
            <a:r>
              <a:rPr lang="tr-TR" sz="4800" b="1" dirty="0"/>
              <a:t>Bağımlı Olmamak İçin </a:t>
            </a: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-25400" y="1797050"/>
            <a:ext cx="93043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13" name="Grup 12"/>
          <p:cNvGrpSpPr/>
          <p:nvPr/>
        </p:nvGrpSpPr>
        <p:grpSpPr>
          <a:xfrm>
            <a:off x="-22225" y="1797050"/>
            <a:ext cx="9297988" cy="368300"/>
            <a:chOff x="-22225" y="1797050"/>
            <a:chExt cx="9297988" cy="36830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flipH="1">
              <a:off x="-22225" y="1917700"/>
              <a:ext cx="9297988" cy="123825"/>
            </a:xfrm>
            <a:custGeom>
              <a:avLst/>
              <a:gdLst>
                <a:gd name="T0" fmla="*/ 32 w 2476"/>
                <a:gd name="T1" fmla="*/ 32 h 32"/>
                <a:gd name="T2" fmla="*/ 2476 w 2476"/>
                <a:gd name="T3" fmla="*/ 32 h 32"/>
                <a:gd name="T4" fmla="*/ 2476 w 2476"/>
                <a:gd name="T5" fmla="*/ 0 h 32"/>
                <a:gd name="T6" fmla="*/ 0 w 2476"/>
                <a:gd name="T7" fmla="*/ 0 h 32"/>
                <a:gd name="T8" fmla="*/ 0 w 2476"/>
                <a:gd name="T9" fmla="*/ 0 h 32"/>
                <a:gd name="T10" fmla="*/ 32 w 2476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6" h="32">
                  <a:moveTo>
                    <a:pt x="32" y="32"/>
                  </a:moveTo>
                  <a:cubicBezTo>
                    <a:pt x="2476" y="32"/>
                    <a:pt x="2476" y="32"/>
                    <a:pt x="2476" y="32"/>
                  </a:cubicBezTo>
                  <a:cubicBezTo>
                    <a:pt x="2476" y="0"/>
                    <a:pt x="2476" y="0"/>
                    <a:pt x="24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14" y="32"/>
                    <a:pt x="32" y="32"/>
                  </a:cubicBezTo>
                  <a:close/>
                </a:path>
              </a:pathLst>
            </a:custGeom>
            <a:solidFill>
              <a:srgbClr val="0D7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76622" y="1901825"/>
              <a:ext cx="511175" cy="263525"/>
            </a:xfrm>
            <a:custGeom>
              <a:avLst/>
              <a:gdLst>
                <a:gd name="T0" fmla="*/ 0 w 322"/>
                <a:gd name="T1" fmla="*/ 0 h 166"/>
                <a:gd name="T2" fmla="*/ 161 w 322"/>
                <a:gd name="T3" fmla="*/ 166 h 166"/>
                <a:gd name="T4" fmla="*/ 322 w 322"/>
                <a:gd name="T5" fmla="*/ 0 h 166"/>
                <a:gd name="T6" fmla="*/ 0 w 322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" h="166">
                  <a:moveTo>
                    <a:pt x="0" y="0"/>
                  </a:moveTo>
                  <a:lnTo>
                    <a:pt x="161" y="166"/>
                  </a:lnTo>
                  <a:lnTo>
                    <a:pt x="3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H="1">
              <a:off x="-22225" y="1797050"/>
              <a:ext cx="9297988" cy="123825"/>
            </a:xfrm>
            <a:prstGeom prst="rect">
              <a:avLst/>
            </a:pr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1" name="Metin kutusu 10"/>
          <p:cNvSpPr txBox="1"/>
          <p:nvPr/>
        </p:nvSpPr>
        <p:spPr>
          <a:xfrm>
            <a:off x="10293086" y="788207"/>
            <a:ext cx="10166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2800" b="1" dirty="0">
                <a:solidFill>
                  <a:srgbClr val="C7C6C6"/>
                </a:solidFill>
              </a:rPr>
              <a:t>4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676622" y="2525870"/>
            <a:ext cx="87456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675BB"/>
                </a:solidFill>
              </a:rPr>
              <a:t>Teknoloji kullanımıyla ilgili </a:t>
            </a:r>
            <a:r>
              <a:rPr lang="tr-TR" sz="2400" u="sng" dirty="0">
                <a:solidFill>
                  <a:srgbClr val="FF0000"/>
                </a:solidFill>
              </a:rPr>
              <a:t>kendinize hedefler belirleyin</a:t>
            </a:r>
            <a:r>
              <a:rPr lang="tr-TR" sz="2400" dirty="0">
                <a:solidFill>
                  <a:srgbClr val="231F20"/>
                </a:solidFill>
              </a:rPr>
              <a:t>. </a:t>
            </a: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231F20"/>
                </a:solidFill>
              </a:rPr>
              <a:t>Böylece amaçsız ve boşu boşuna bir kullanıma</a:t>
            </a:r>
          </a:p>
          <a:p>
            <a:r>
              <a:rPr lang="tr-TR" sz="2400" dirty="0">
                <a:solidFill>
                  <a:srgbClr val="231F20"/>
                </a:solidFill>
              </a:rPr>
              <a:t>kendinizi kaptırmamış olursunuz.</a:t>
            </a: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0F8E43"/>
                </a:solidFill>
              </a:rPr>
              <a:t>Günde ne kadar teknoloji vs. kullanacağınızı</a:t>
            </a:r>
          </a:p>
          <a:p>
            <a:r>
              <a:rPr lang="tr-TR" sz="2400" dirty="0">
                <a:solidFill>
                  <a:srgbClr val="0F8E43"/>
                </a:solidFill>
              </a:rPr>
              <a:t>aile ve öğretmenlerinize sorarak belirleyin.</a:t>
            </a:r>
          </a:p>
          <a:p>
            <a:r>
              <a:rPr lang="tr-TR" sz="2400" dirty="0">
                <a:solidFill>
                  <a:srgbClr val="231F20"/>
                </a:solidFill>
              </a:rPr>
              <a:t>Belirlediğiniz süreye mutlaka uyun.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1931" y="3301218"/>
            <a:ext cx="2320741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36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kutusu 15"/>
          <p:cNvSpPr txBox="1"/>
          <p:nvPr/>
        </p:nvSpPr>
        <p:spPr>
          <a:xfrm>
            <a:off x="676622" y="119726"/>
            <a:ext cx="7406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Teknolojiden Yararlanmak,</a:t>
            </a:r>
          </a:p>
          <a:p>
            <a:r>
              <a:rPr lang="tr-TR" sz="4800" b="1" dirty="0"/>
              <a:t>Bağımlı Olmamak İçin </a:t>
            </a: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-25400" y="1797050"/>
            <a:ext cx="93043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13" name="Grup 12"/>
          <p:cNvGrpSpPr/>
          <p:nvPr/>
        </p:nvGrpSpPr>
        <p:grpSpPr>
          <a:xfrm>
            <a:off x="-22225" y="1797050"/>
            <a:ext cx="9297988" cy="368300"/>
            <a:chOff x="-22225" y="1797050"/>
            <a:chExt cx="9297988" cy="36830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flipH="1">
              <a:off x="-22225" y="1917700"/>
              <a:ext cx="9297988" cy="123825"/>
            </a:xfrm>
            <a:custGeom>
              <a:avLst/>
              <a:gdLst>
                <a:gd name="T0" fmla="*/ 32 w 2476"/>
                <a:gd name="T1" fmla="*/ 32 h 32"/>
                <a:gd name="T2" fmla="*/ 2476 w 2476"/>
                <a:gd name="T3" fmla="*/ 32 h 32"/>
                <a:gd name="T4" fmla="*/ 2476 w 2476"/>
                <a:gd name="T5" fmla="*/ 0 h 32"/>
                <a:gd name="T6" fmla="*/ 0 w 2476"/>
                <a:gd name="T7" fmla="*/ 0 h 32"/>
                <a:gd name="T8" fmla="*/ 0 w 2476"/>
                <a:gd name="T9" fmla="*/ 0 h 32"/>
                <a:gd name="T10" fmla="*/ 32 w 2476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6" h="32">
                  <a:moveTo>
                    <a:pt x="32" y="32"/>
                  </a:moveTo>
                  <a:cubicBezTo>
                    <a:pt x="2476" y="32"/>
                    <a:pt x="2476" y="32"/>
                    <a:pt x="2476" y="32"/>
                  </a:cubicBezTo>
                  <a:cubicBezTo>
                    <a:pt x="2476" y="0"/>
                    <a:pt x="2476" y="0"/>
                    <a:pt x="24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14" y="32"/>
                    <a:pt x="32" y="32"/>
                  </a:cubicBezTo>
                  <a:close/>
                </a:path>
              </a:pathLst>
            </a:custGeom>
            <a:solidFill>
              <a:srgbClr val="0D7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76622" y="1901825"/>
              <a:ext cx="511175" cy="263525"/>
            </a:xfrm>
            <a:custGeom>
              <a:avLst/>
              <a:gdLst>
                <a:gd name="T0" fmla="*/ 0 w 322"/>
                <a:gd name="T1" fmla="*/ 0 h 166"/>
                <a:gd name="T2" fmla="*/ 161 w 322"/>
                <a:gd name="T3" fmla="*/ 166 h 166"/>
                <a:gd name="T4" fmla="*/ 322 w 322"/>
                <a:gd name="T5" fmla="*/ 0 h 166"/>
                <a:gd name="T6" fmla="*/ 0 w 322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" h="166">
                  <a:moveTo>
                    <a:pt x="0" y="0"/>
                  </a:moveTo>
                  <a:lnTo>
                    <a:pt x="161" y="166"/>
                  </a:lnTo>
                  <a:lnTo>
                    <a:pt x="3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H="1">
              <a:off x="-22225" y="1797050"/>
              <a:ext cx="9297988" cy="123825"/>
            </a:xfrm>
            <a:prstGeom prst="rect">
              <a:avLst/>
            </a:pr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1" name="Metin kutusu 10"/>
          <p:cNvSpPr txBox="1"/>
          <p:nvPr/>
        </p:nvSpPr>
        <p:spPr>
          <a:xfrm>
            <a:off x="10293086" y="788207"/>
            <a:ext cx="10166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2800" b="1" dirty="0">
                <a:solidFill>
                  <a:srgbClr val="C7C6C6"/>
                </a:solidFill>
              </a:rPr>
              <a:t>5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676621" y="2525870"/>
            <a:ext cx="81360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231F20"/>
                </a:solidFill>
              </a:rPr>
              <a:t>Odanıza, evin çeşitli yerlerine, bilgisayar ekranının yanı başına</a:t>
            </a:r>
          </a:p>
          <a:p>
            <a:r>
              <a:rPr lang="tr-TR" sz="2400" dirty="0">
                <a:solidFill>
                  <a:srgbClr val="231F20"/>
                </a:solidFill>
              </a:rPr>
              <a:t>teknoloji bağımlılığının size neler kaybettireceğini</a:t>
            </a:r>
          </a:p>
          <a:p>
            <a:r>
              <a:rPr lang="tr-TR" sz="2400" dirty="0">
                <a:solidFill>
                  <a:srgbClr val="231F20"/>
                </a:solidFill>
              </a:rPr>
              <a:t>hatırlatan sözler ve görseller asın. </a:t>
            </a: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231F20"/>
                </a:solidFill>
              </a:rPr>
              <a:t>Böylece zararlarını sürekli hatırlar ve</a:t>
            </a:r>
          </a:p>
          <a:p>
            <a:r>
              <a:rPr lang="tr-TR" sz="2400" dirty="0">
                <a:solidFill>
                  <a:srgbClr val="231F20"/>
                </a:solidFill>
              </a:rPr>
              <a:t>dikkatli kullanırsınız.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2302" y="3301218"/>
            <a:ext cx="2330370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5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kutusu 15"/>
          <p:cNvSpPr txBox="1"/>
          <p:nvPr/>
        </p:nvSpPr>
        <p:spPr>
          <a:xfrm>
            <a:off x="676622" y="119726"/>
            <a:ext cx="7406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Teknolojiden Yararlanmak,</a:t>
            </a:r>
          </a:p>
          <a:p>
            <a:r>
              <a:rPr lang="tr-TR" sz="4800" b="1" dirty="0"/>
              <a:t>Bağımlı Olmamak İçin </a:t>
            </a: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-25400" y="1797050"/>
            <a:ext cx="93043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13" name="Grup 12"/>
          <p:cNvGrpSpPr/>
          <p:nvPr/>
        </p:nvGrpSpPr>
        <p:grpSpPr>
          <a:xfrm>
            <a:off x="-22225" y="1797050"/>
            <a:ext cx="9297988" cy="368300"/>
            <a:chOff x="-22225" y="1797050"/>
            <a:chExt cx="9297988" cy="36830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flipH="1">
              <a:off x="-22225" y="1917700"/>
              <a:ext cx="9297988" cy="123825"/>
            </a:xfrm>
            <a:custGeom>
              <a:avLst/>
              <a:gdLst>
                <a:gd name="T0" fmla="*/ 32 w 2476"/>
                <a:gd name="T1" fmla="*/ 32 h 32"/>
                <a:gd name="T2" fmla="*/ 2476 w 2476"/>
                <a:gd name="T3" fmla="*/ 32 h 32"/>
                <a:gd name="T4" fmla="*/ 2476 w 2476"/>
                <a:gd name="T5" fmla="*/ 0 h 32"/>
                <a:gd name="T6" fmla="*/ 0 w 2476"/>
                <a:gd name="T7" fmla="*/ 0 h 32"/>
                <a:gd name="T8" fmla="*/ 0 w 2476"/>
                <a:gd name="T9" fmla="*/ 0 h 32"/>
                <a:gd name="T10" fmla="*/ 32 w 2476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6" h="32">
                  <a:moveTo>
                    <a:pt x="32" y="32"/>
                  </a:moveTo>
                  <a:cubicBezTo>
                    <a:pt x="2476" y="32"/>
                    <a:pt x="2476" y="32"/>
                    <a:pt x="2476" y="32"/>
                  </a:cubicBezTo>
                  <a:cubicBezTo>
                    <a:pt x="2476" y="0"/>
                    <a:pt x="2476" y="0"/>
                    <a:pt x="24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14" y="32"/>
                    <a:pt x="32" y="32"/>
                  </a:cubicBezTo>
                  <a:close/>
                </a:path>
              </a:pathLst>
            </a:custGeom>
            <a:solidFill>
              <a:srgbClr val="0D7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76622" y="1901825"/>
              <a:ext cx="511175" cy="263525"/>
            </a:xfrm>
            <a:custGeom>
              <a:avLst/>
              <a:gdLst>
                <a:gd name="T0" fmla="*/ 0 w 322"/>
                <a:gd name="T1" fmla="*/ 0 h 166"/>
                <a:gd name="T2" fmla="*/ 161 w 322"/>
                <a:gd name="T3" fmla="*/ 166 h 166"/>
                <a:gd name="T4" fmla="*/ 322 w 322"/>
                <a:gd name="T5" fmla="*/ 0 h 166"/>
                <a:gd name="T6" fmla="*/ 0 w 322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" h="166">
                  <a:moveTo>
                    <a:pt x="0" y="0"/>
                  </a:moveTo>
                  <a:lnTo>
                    <a:pt x="161" y="166"/>
                  </a:lnTo>
                  <a:lnTo>
                    <a:pt x="3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H="1">
              <a:off x="-22225" y="1797050"/>
              <a:ext cx="9297988" cy="123825"/>
            </a:xfrm>
            <a:prstGeom prst="rect">
              <a:avLst/>
            </a:pr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1" name="Metin kutusu 10"/>
          <p:cNvSpPr txBox="1"/>
          <p:nvPr/>
        </p:nvSpPr>
        <p:spPr>
          <a:xfrm>
            <a:off x="10293086" y="788207"/>
            <a:ext cx="10166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2800" b="1" dirty="0">
                <a:solidFill>
                  <a:srgbClr val="C7C6C6"/>
                </a:solidFill>
              </a:rPr>
              <a:t>6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676622" y="2525870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Arkadaşlarınızla oyun oynamaya ve spora</a:t>
            </a:r>
          </a:p>
          <a:p>
            <a:r>
              <a:rPr lang="tr-TR" sz="2400" dirty="0">
                <a:solidFill>
                  <a:srgbClr val="FF0000"/>
                </a:solidFill>
              </a:rPr>
              <a:t>vakit ayırın. </a:t>
            </a:r>
            <a:r>
              <a:rPr lang="tr-TR" sz="2400" dirty="0" smtClean="0">
                <a:solidFill>
                  <a:srgbClr val="FF0000"/>
                </a:solidFill>
              </a:rPr>
              <a:t>!!!</a:t>
            </a:r>
            <a:endParaRPr lang="tr-TR" sz="2400" dirty="0">
              <a:solidFill>
                <a:srgbClr val="FF0000"/>
              </a:solidFill>
            </a:endParaRP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231F20"/>
                </a:solidFill>
              </a:rPr>
              <a:t>Böylece bilgisayar başında olduğu gibi</a:t>
            </a:r>
          </a:p>
          <a:p>
            <a:r>
              <a:rPr lang="tr-TR" sz="2400" dirty="0">
                <a:solidFill>
                  <a:srgbClr val="231F20"/>
                </a:solidFill>
              </a:rPr>
              <a:t>hareketsiz kalmazsınız.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3413" y="3301218"/>
            <a:ext cx="3659259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06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kutusu 15"/>
          <p:cNvSpPr txBox="1"/>
          <p:nvPr/>
        </p:nvSpPr>
        <p:spPr>
          <a:xfrm>
            <a:off x="676622" y="119726"/>
            <a:ext cx="7406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Teknolojiden Yararlanmak,</a:t>
            </a:r>
          </a:p>
          <a:p>
            <a:r>
              <a:rPr lang="tr-TR" sz="4800" b="1" dirty="0"/>
              <a:t>Bağımlı Olmamak İçin </a:t>
            </a: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-25400" y="1797050"/>
            <a:ext cx="93043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13" name="Grup 12"/>
          <p:cNvGrpSpPr/>
          <p:nvPr/>
        </p:nvGrpSpPr>
        <p:grpSpPr>
          <a:xfrm>
            <a:off x="-22225" y="1797050"/>
            <a:ext cx="9297988" cy="368300"/>
            <a:chOff x="-22225" y="1797050"/>
            <a:chExt cx="9297988" cy="36830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flipH="1">
              <a:off x="-22225" y="1917700"/>
              <a:ext cx="9297988" cy="123825"/>
            </a:xfrm>
            <a:custGeom>
              <a:avLst/>
              <a:gdLst>
                <a:gd name="T0" fmla="*/ 32 w 2476"/>
                <a:gd name="T1" fmla="*/ 32 h 32"/>
                <a:gd name="T2" fmla="*/ 2476 w 2476"/>
                <a:gd name="T3" fmla="*/ 32 h 32"/>
                <a:gd name="T4" fmla="*/ 2476 w 2476"/>
                <a:gd name="T5" fmla="*/ 0 h 32"/>
                <a:gd name="T6" fmla="*/ 0 w 2476"/>
                <a:gd name="T7" fmla="*/ 0 h 32"/>
                <a:gd name="T8" fmla="*/ 0 w 2476"/>
                <a:gd name="T9" fmla="*/ 0 h 32"/>
                <a:gd name="T10" fmla="*/ 32 w 2476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6" h="32">
                  <a:moveTo>
                    <a:pt x="32" y="32"/>
                  </a:moveTo>
                  <a:cubicBezTo>
                    <a:pt x="2476" y="32"/>
                    <a:pt x="2476" y="32"/>
                    <a:pt x="2476" y="32"/>
                  </a:cubicBezTo>
                  <a:cubicBezTo>
                    <a:pt x="2476" y="0"/>
                    <a:pt x="2476" y="0"/>
                    <a:pt x="24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14" y="32"/>
                    <a:pt x="32" y="32"/>
                  </a:cubicBezTo>
                  <a:close/>
                </a:path>
              </a:pathLst>
            </a:custGeom>
            <a:solidFill>
              <a:srgbClr val="0D7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76622" y="1901825"/>
              <a:ext cx="511175" cy="263525"/>
            </a:xfrm>
            <a:custGeom>
              <a:avLst/>
              <a:gdLst>
                <a:gd name="T0" fmla="*/ 0 w 322"/>
                <a:gd name="T1" fmla="*/ 0 h 166"/>
                <a:gd name="T2" fmla="*/ 161 w 322"/>
                <a:gd name="T3" fmla="*/ 166 h 166"/>
                <a:gd name="T4" fmla="*/ 322 w 322"/>
                <a:gd name="T5" fmla="*/ 0 h 166"/>
                <a:gd name="T6" fmla="*/ 0 w 322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" h="166">
                  <a:moveTo>
                    <a:pt x="0" y="0"/>
                  </a:moveTo>
                  <a:lnTo>
                    <a:pt x="161" y="166"/>
                  </a:lnTo>
                  <a:lnTo>
                    <a:pt x="3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H="1">
              <a:off x="-22225" y="1797050"/>
              <a:ext cx="9297988" cy="123825"/>
            </a:xfrm>
            <a:prstGeom prst="rect">
              <a:avLst/>
            </a:pr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1" name="Metin kutusu 10"/>
          <p:cNvSpPr txBox="1"/>
          <p:nvPr/>
        </p:nvSpPr>
        <p:spPr>
          <a:xfrm>
            <a:off x="10293086" y="788207"/>
            <a:ext cx="10166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2800" b="1" dirty="0">
                <a:solidFill>
                  <a:srgbClr val="C7C6C6"/>
                </a:solidFill>
              </a:rPr>
              <a:t>7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676621" y="2525870"/>
            <a:ext cx="68771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FF0000"/>
                </a:solidFill>
              </a:rPr>
              <a:t>Sanal değil </a:t>
            </a:r>
            <a:r>
              <a:rPr lang="tr-TR" sz="2400" dirty="0">
                <a:solidFill>
                  <a:srgbClr val="002060"/>
                </a:solidFill>
              </a:rPr>
              <a:t>gerçek bir arkadaş çevresinde bulunarak</a:t>
            </a:r>
          </a:p>
          <a:p>
            <a:r>
              <a:rPr lang="tr-TR" sz="2400" dirty="0">
                <a:solidFill>
                  <a:srgbClr val="002060"/>
                </a:solidFill>
              </a:rPr>
              <a:t>aktiviteler oluşturun</a:t>
            </a:r>
            <a:r>
              <a:rPr lang="tr-TR" sz="2400" dirty="0">
                <a:solidFill>
                  <a:srgbClr val="231F20"/>
                </a:solidFill>
              </a:rPr>
              <a:t>, </a:t>
            </a:r>
            <a:r>
              <a:rPr lang="tr-TR" sz="2400" u="sng" dirty="0">
                <a:solidFill>
                  <a:srgbClr val="231F20"/>
                </a:solidFill>
              </a:rPr>
              <a:t>yeni arkadaşlıklar </a:t>
            </a:r>
            <a:r>
              <a:rPr lang="tr-TR" sz="2400" dirty="0">
                <a:solidFill>
                  <a:srgbClr val="231F20"/>
                </a:solidFill>
              </a:rPr>
              <a:t>edinin.</a:t>
            </a: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231F20"/>
                </a:solidFill>
              </a:rPr>
              <a:t>Böylece gerçek hayatla bağlantınız</a:t>
            </a:r>
          </a:p>
          <a:p>
            <a:r>
              <a:rPr lang="tr-TR" sz="2400" dirty="0">
                <a:solidFill>
                  <a:srgbClr val="231F20"/>
                </a:solidFill>
              </a:rPr>
              <a:t>daha güçlü olur.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819" y="3301218"/>
            <a:ext cx="4371853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92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kutusu 15"/>
          <p:cNvSpPr txBox="1"/>
          <p:nvPr/>
        </p:nvSpPr>
        <p:spPr>
          <a:xfrm>
            <a:off x="676622" y="119726"/>
            <a:ext cx="7406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Teknolojiden Yararlanmak,</a:t>
            </a:r>
          </a:p>
          <a:p>
            <a:r>
              <a:rPr lang="tr-TR" sz="4800" b="1" dirty="0"/>
              <a:t>Bağımlı Olmamak İçin </a:t>
            </a: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-25400" y="1797050"/>
            <a:ext cx="930433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13" name="Grup 12"/>
          <p:cNvGrpSpPr/>
          <p:nvPr/>
        </p:nvGrpSpPr>
        <p:grpSpPr>
          <a:xfrm>
            <a:off x="-22225" y="1797050"/>
            <a:ext cx="9297988" cy="368300"/>
            <a:chOff x="-22225" y="1797050"/>
            <a:chExt cx="9297988" cy="368300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 flipH="1">
              <a:off x="-22225" y="1917700"/>
              <a:ext cx="9297988" cy="123825"/>
            </a:xfrm>
            <a:custGeom>
              <a:avLst/>
              <a:gdLst>
                <a:gd name="T0" fmla="*/ 32 w 2476"/>
                <a:gd name="T1" fmla="*/ 32 h 32"/>
                <a:gd name="T2" fmla="*/ 2476 w 2476"/>
                <a:gd name="T3" fmla="*/ 32 h 32"/>
                <a:gd name="T4" fmla="*/ 2476 w 2476"/>
                <a:gd name="T5" fmla="*/ 0 h 32"/>
                <a:gd name="T6" fmla="*/ 0 w 2476"/>
                <a:gd name="T7" fmla="*/ 0 h 32"/>
                <a:gd name="T8" fmla="*/ 0 w 2476"/>
                <a:gd name="T9" fmla="*/ 0 h 32"/>
                <a:gd name="T10" fmla="*/ 32 w 2476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6" h="32">
                  <a:moveTo>
                    <a:pt x="32" y="32"/>
                  </a:moveTo>
                  <a:cubicBezTo>
                    <a:pt x="2476" y="32"/>
                    <a:pt x="2476" y="32"/>
                    <a:pt x="2476" y="32"/>
                  </a:cubicBezTo>
                  <a:cubicBezTo>
                    <a:pt x="2476" y="0"/>
                    <a:pt x="2476" y="0"/>
                    <a:pt x="247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"/>
                    <a:pt x="14" y="32"/>
                    <a:pt x="32" y="32"/>
                  </a:cubicBezTo>
                  <a:close/>
                </a:path>
              </a:pathLst>
            </a:custGeom>
            <a:solidFill>
              <a:srgbClr val="0D7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76622" y="1901825"/>
              <a:ext cx="511175" cy="263525"/>
            </a:xfrm>
            <a:custGeom>
              <a:avLst/>
              <a:gdLst>
                <a:gd name="T0" fmla="*/ 0 w 322"/>
                <a:gd name="T1" fmla="*/ 0 h 166"/>
                <a:gd name="T2" fmla="*/ 161 w 322"/>
                <a:gd name="T3" fmla="*/ 166 h 166"/>
                <a:gd name="T4" fmla="*/ 322 w 322"/>
                <a:gd name="T5" fmla="*/ 0 h 166"/>
                <a:gd name="T6" fmla="*/ 0 w 322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2" h="166">
                  <a:moveTo>
                    <a:pt x="0" y="0"/>
                  </a:moveTo>
                  <a:lnTo>
                    <a:pt x="161" y="166"/>
                  </a:lnTo>
                  <a:lnTo>
                    <a:pt x="3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H="1">
              <a:off x="-22225" y="1797050"/>
              <a:ext cx="9297988" cy="123825"/>
            </a:xfrm>
            <a:prstGeom prst="rect">
              <a:avLst/>
            </a:pr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1" name="Metin kutusu 10"/>
          <p:cNvSpPr txBox="1"/>
          <p:nvPr/>
        </p:nvSpPr>
        <p:spPr>
          <a:xfrm>
            <a:off x="10293086" y="788207"/>
            <a:ext cx="10166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2800" b="1" dirty="0">
                <a:solidFill>
                  <a:srgbClr val="C7C6C6"/>
                </a:solidFill>
              </a:rPr>
              <a:t>8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857716" y="2492433"/>
            <a:ext cx="812282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u="sng" dirty="0">
                <a:solidFill>
                  <a:srgbClr val="231F20"/>
                </a:solidFill>
              </a:rPr>
              <a:t>Yapmak istediklerinizi listeleyin, listenizdekilerinden birini</a:t>
            </a:r>
          </a:p>
          <a:p>
            <a:r>
              <a:rPr lang="tr-TR" sz="2400" u="sng" dirty="0">
                <a:solidFill>
                  <a:srgbClr val="231F20"/>
                </a:solidFill>
              </a:rPr>
              <a:t>yaptıktan sonra listenizin en sonuna yeni bir</a:t>
            </a:r>
          </a:p>
          <a:p>
            <a:r>
              <a:rPr lang="tr-TR" sz="2400" u="sng" dirty="0">
                <a:solidFill>
                  <a:srgbClr val="231F20"/>
                </a:solidFill>
              </a:rPr>
              <a:t>isteğinizi yazın.</a:t>
            </a:r>
          </a:p>
          <a:p>
            <a:endParaRPr lang="tr-TR" sz="2400" dirty="0">
              <a:solidFill>
                <a:srgbClr val="231F20"/>
              </a:solidFill>
            </a:endParaRPr>
          </a:p>
          <a:p>
            <a:r>
              <a:rPr lang="tr-TR" sz="2400" dirty="0">
                <a:solidFill>
                  <a:srgbClr val="231F20"/>
                </a:solidFill>
              </a:rPr>
              <a:t>Böylece hayatınızda teknoloji dışında da</a:t>
            </a:r>
          </a:p>
          <a:p>
            <a:r>
              <a:rPr lang="tr-TR" sz="2400" dirty="0">
                <a:solidFill>
                  <a:srgbClr val="231F20"/>
                </a:solidFill>
              </a:rPr>
              <a:t>önem verdiğiniz şeyler olduğunu</a:t>
            </a:r>
          </a:p>
          <a:p>
            <a:r>
              <a:rPr lang="tr-TR" sz="2400" dirty="0">
                <a:solidFill>
                  <a:srgbClr val="231F20"/>
                </a:solidFill>
              </a:rPr>
              <a:t>sürekli hatırlarsınız.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894" y="3301218"/>
            <a:ext cx="2657778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3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Resim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104" y="468837"/>
            <a:ext cx="1722758" cy="1722758"/>
          </a:xfrm>
          <a:prstGeom prst="rect">
            <a:avLst/>
          </a:prstGeom>
        </p:spPr>
      </p:pic>
      <p:pic>
        <p:nvPicPr>
          <p:cNvPr id="43" name="Resim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9499" y="1239612"/>
            <a:ext cx="9292501" cy="371250"/>
          </a:xfrm>
          <a:prstGeom prst="rect">
            <a:avLst/>
          </a:prstGeom>
        </p:spPr>
      </p:pic>
      <p:sp>
        <p:nvSpPr>
          <p:cNvPr id="44" name="Metin kutusu 43"/>
          <p:cNvSpPr txBox="1"/>
          <p:nvPr/>
        </p:nvSpPr>
        <p:spPr>
          <a:xfrm>
            <a:off x="3209892" y="356336"/>
            <a:ext cx="45143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Bağımlılık Nedir?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70498" y="1708468"/>
            <a:ext cx="1380181" cy="419128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2899499" y="2191595"/>
            <a:ext cx="66956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Bağımlılık, insanın </a:t>
            </a:r>
            <a:r>
              <a:rPr lang="tr-TR" sz="2800" dirty="0">
                <a:solidFill>
                  <a:srgbClr val="00B050"/>
                </a:solidFill>
              </a:rPr>
              <a:t>bir şeye bağımlı olması</a:t>
            </a:r>
            <a:r>
              <a:rPr lang="tr-TR" sz="2800" dirty="0"/>
              <a:t>,</a:t>
            </a:r>
          </a:p>
          <a:p>
            <a:r>
              <a:rPr lang="tr-TR" sz="2800" dirty="0">
                <a:solidFill>
                  <a:srgbClr val="FF0000"/>
                </a:solidFill>
              </a:rPr>
              <a:t>onsuz yaşayamaması</a:t>
            </a:r>
            <a:r>
              <a:rPr lang="tr-TR" sz="2800" dirty="0"/>
              <a:t>, onsuz olduğunda</a:t>
            </a:r>
          </a:p>
          <a:p>
            <a:r>
              <a:rPr lang="tr-TR" sz="2800" dirty="0"/>
              <a:t>aşırı mutsuz olmasıdır.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11682413" y="244475"/>
            <a:ext cx="215900" cy="216000"/>
          </a:xfrm>
          <a:prstGeom prst="ellipse">
            <a:avLst/>
          </a:prstGeom>
          <a:solidFill>
            <a:srgbClr val="E61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11126788" y="244475"/>
            <a:ext cx="216000" cy="216000"/>
          </a:xfrm>
          <a:prstGeom prst="ellipse">
            <a:avLst/>
          </a:pr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10566400" y="244475"/>
            <a:ext cx="215900" cy="216000"/>
          </a:xfrm>
          <a:prstGeom prst="ellipse">
            <a:avLst/>
          </a:prstGeom>
          <a:solidFill>
            <a:srgbClr val="FAB5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477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" grpId="0"/>
      <p:bldP spid="15" grpId="0" animBg="1"/>
      <p:bldP spid="16" grpId="0" animBg="1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23838"/>
            <a:ext cx="12188825" cy="125413"/>
          </a:xfrm>
          <a:prstGeom prst="rect">
            <a:avLst/>
          </a:prstGeom>
          <a:solidFill>
            <a:srgbClr val="DD7E0B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121920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-3175"/>
            <a:ext cx="12188825" cy="227013"/>
          </a:xfrm>
          <a:prstGeom prst="rect">
            <a:avLst/>
          </a:prstGeom>
          <a:solidFill>
            <a:srgbClr val="FAB529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solidFill>
                <a:srgbClr val="FAB529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33413" y="209550"/>
            <a:ext cx="492125" cy="250825"/>
          </a:xfrm>
          <a:custGeom>
            <a:avLst/>
            <a:gdLst>
              <a:gd name="T0" fmla="*/ 0 w 310"/>
              <a:gd name="T1" fmla="*/ 0 h 158"/>
              <a:gd name="T2" fmla="*/ 155 w 310"/>
              <a:gd name="T3" fmla="*/ 158 h 158"/>
              <a:gd name="T4" fmla="*/ 310 w 310"/>
              <a:gd name="T5" fmla="*/ 0 h 158"/>
              <a:gd name="T6" fmla="*/ 0 w 310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0" h="158">
                <a:moveTo>
                  <a:pt x="0" y="0"/>
                </a:moveTo>
                <a:lnTo>
                  <a:pt x="155" y="158"/>
                </a:lnTo>
                <a:lnTo>
                  <a:pt x="310" y="0"/>
                </a:lnTo>
                <a:lnTo>
                  <a:pt x="0" y="0"/>
                </a:lnTo>
                <a:close/>
              </a:path>
            </a:pathLst>
          </a:custGeom>
          <a:solidFill>
            <a:srgbClr val="FAB529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10133013" y="449263"/>
            <a:ext cx="101600" cy="33338"/>
          </a:xfrm>
          <a:custGeom>
            <a:avLst/>
            <a:gdLst>
              <a:gd name="T0" fmla="*/ 27 w 28"/>
              <a:gd name="T1" fmla="*/ 8 h 9"/>
              <a:gd name="T2" fmla="*/ 23 w 28"/>
              <a:gd name="T3" fmla="*/ 1 h 9"/>
              <a:gd name="T4" fmla="*/ 23 w 28"/>
              <a:gd name="T5" fmla="*/ 0 h 9"/>
              <a:gd name="T6" fmla="*/ 14 w 28"/>
              <a:gd name="T7" fmla="*/ 0 h 9"/>
              <a:gd name="T8" fmla="*/ 5 w 28"/>
              <a:gd name="T9" fmla="*/ 0 h 9"/>
              <a:gd name="T10" fmla="*/ 5 w 28"/>
              <a:gd name="T11" fmla="*/ 1 h 9"/>
              <a:gd name="T12" fmla="*/ 1 w 28"/>
              <a:gd name="T13" fmla="*/ 8 h 9"/>
              <a:gd name="T14" fmla="*/ 1 w 28"/>
              <a:gd name="T15" fmla="*/ 9 h 9"/>
              <a:gd name="T16" fmla="*/ 14 w 28"/>
              <a:gd name="T17" fmla="*/ 9 h 9"/>
              <a:gd name="T18" fmla="*/ 27 w 28"/>
              <a:gd name="T19" fmla="*/ 9 h 9"/>
              <a:gd name="T20" fmla="*/ 27 w 28"/>
              <a:gd name="T21" fmla="*/ 8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" h="9">
                <a:moveTo>
                  <a:pt x="27" y="8"/>
                </a:moveTo>
                <a:cubicBezTo>
                  <a:pt x="24" y="7"/>
                  <a:pt x="23" y="5"/>
                  <a:pt x="23" y="1"/>
                </a:cubicBezTo>
                <a:cubicBezTo>
                  <a:pt x="23" y="0"/>
                  <a:pt x="23" y="0"/>
                  <a:pt x="23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1"/>
                  <a:pt x="5" y="1"/>
                  <a:pt x="5" y="1"/>
                </a:cubicBezTo>
                <a:cubicBezTo>
                  <a:pt x="5" y="5"/>
                  <a:pt x="4" y="7"/>
                  <a:pt x="1" y="8"/>
                </a:cubicBezTo>
                <a:cubicBezTo>
                  <a:pt x="0" y="8"/>
                  <a:pt x="0" y="9"/>
                  <a:pt x="1" y="9"/>
                </a:cubicBezTo>
                <a:cubicBezTo>
                  <a:pt x="14" y="9"/>
                  <a:pt x="14" y="9"/>
                  <a:pt x="14" y="9"/>
                </a:cubicBezTo>
                <a:cubicBezTo>
                  <a:pt x="27" y="9"/>
                  <a:pt x="27" y="9"/>
                  <a:pt x="27" y="9"/>
                </a:cubicBezTo>
                <a:cubicBezTo>
                  <a:pt x="28" y="9"/>
                  <a:pt x="28" y="8"/>
                  <a:pt x="27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1" name="Metin kutusu 40"/>
          <p:cNvSpPr txBox="1"/>
          <p:nvPr/>
        </p:nvSpPr>
        <p:spPr>
          <a:xfrm>
            <a:off x="633413" y="629652"/>
            <a:ext cx="56405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>
                <a:solidFill>
                  <a:srgbClr val="FAB529"/>
                </a:solidFill>
              </a:rPr>
              <a:t>Etkinlik: </a:t>
            </a:r>
            <a:r>
              <a:rPr lang="tr-TR" sz="4800" b="1" dirty="0">
                <a:solidFill>
                  <a:srgbClr val="231F20"/>
                </a:solidFill>
              </a:rPr>
              <a:t>Hayalini Kur!</a:t>
            </a:r>
          </a:p>
        </p:txBody>
      </p:sp>
      <p:grpSp>
        <p:nvGrpSpPr>
          <p:cNvPr id="52" name="Grup 51"/>
          <p:cNvGrpSpPr/>
          <p:nvPr/>
        </p:nvGrpSpPr>
        <p:grpSpPr>
          <a:xfrm>
            <a:off x="9361488" y="92075"/>
            <a:ext cx="496888" cy="500063"/>
            <a:chOff x="9361488" y="92075"/>
            <a:chExt cx="496888" cy="500063"/>
          </a:xfrm>
        </p:grpSpPr>
        <p:sp>
          <p:nvSpPr>
            <p:cNvPr id="53" name="Oval 52"/>
            <p:cNvSpPr>
              <a:spLocks noChangeArrowheads="1"/>
            </p:cNvSpPr>
            <p:nvPr/>
          </p:nvSpPr>
          <p:spPr bwMode="auto">
            <a:xfrm>
              <a:off x="9361488" y="92075"/>
              <a:ext cx="496888" cy="500063"/>
            </a:xfrm>
            <a:prstGeom prst="ellipse">
              <a:avLst/>
            </a:prstGeom>
            <a:solidFill>
              <a:srgbClr val="E61F4F"/>
            </a:solidFill>
            <a:ln w="428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4" name="Freeform 9"/>
            <p:cNvSpPr>
              <a:spLocks noEditPoints="1"/>
            </p:cNvSpPr>
            <p:nvPr/>
          </p:nvSpPr>
          <p:spPr bwMode="auto">
            <a:xfrm>
              <a:off x="9525000" y="192088"/>
              <a:ext cx="169863" cy="300038"/>
            </a:xfrm>
            <a:custGeom>
              <a:avLst/>
              <a:gdLst>
                <a:gd name="T0" fmla="*/ 39 w 47"/>
                <a:gd name="T1" fmla="*/ 0 h 82"/>
                <a:gd name="T2" fmla="*/ 8 w 47"/>
                <a:gd name="T3" fmla="*/ 0 h 82"/>
                <a:gd name="T4" fmla="*/ 0 w 47"/>
                <a:gd name="T5" fmla="*/ 7 h 82"/>
                <a:gd name="T6" fmla="*/ 0 w 47"/>
                <a:gd name="T7" fmla="*/ 74 h 82"/>
                <a:gd name="T8" fmla="*/ 8 w 47"/>
                <a:gd name="T9" fmla="*/ 82 h 82"/>
                <a:gd name="T10" fmla="*/ 39 w 47"/>
                <a:gd name="T11" fmla="*/ 82 h 82"/>
                <a:gd name="T12" fmla="*/ 47 w 47"/>
                <a:gd name="T13" fmla="*/ 74 h 82"/>
                <a:gd name="T14" fmla="*/ 47 w 47"/>
                <a:gd name="T15" fmla="*/ 7 h 82"/>
                <a:gd name="T16" fmla="*/ 39 w 47"/>
                <a:gd name="T17" fmla="*/ 0 h 82"/>
                <a:gd name="T18" fmla="*/ 19 w 47"/>
                <a:gd name="T19" fmla="*/ 6 h 82"/>
                <a:gd name="T20" fmla="*/ 28 w 47"/>
                <a:gd name="T21" fmla="*/ 6 h 82"/>
                <a:gd name="T22" fmla="*/ 29 w 47"/>
                <a:gd name="T23" fmla="*/ 7 h 82"/>
                <a:gd name="T24" fmla="*/ 28 w 47"/>
                <a:gd name="T25" fmla="*/ 8 h 82"/>
                <a:gd name="T26" fmla="*/ 19 w 47"/>
                <a:gd name="T27" fmla="*/ 8 h 82"/>
                <a:gd name="T28" fmla="*/ 17 w 47"/>
                <a:gd name="T29" fmla="*/ 7 h 82"/>
                <a:gd name="T30" fmla="*/ 19 w 47"/>
                <a:gd name="T31" fmla="*/ 6 h 82"/>
                <a:gd name="T32" fmla="*/ 23 w 47"/>
                <a:gd name="T33" fmla="*/ 77 h 82"/>
                <a:gd name="T34" fmla="*/ 21 w 47"/>
                <a:gd name="T35" fmla="*/ 74 h 82"/>
                <a:gd name="T36" fmla="*/ 23 w 47"/>
                <a:gd name="T37" fmla="*/ 71 h 82"/>
                <a:gd name="T38" fmla="*/ 26 w 47"/>
                <a:gd name="T39" fmla="*/ 74 h 82"/>
                <a:gd name="T40" fmla="*/ 23 w 47"/>
                <a:gd name="T41" fmla="*/ 77 h 82"/>
                <a:gd name="T42" fmla="*/ 43 w 47"/>
                <a:gd name="T43" fmla="*/ 67 h 82"/>
                <a:gd name="T44" fmla="*/ 4 w 47"/>
                <a:gd name="T45" fmla="*/ 67 h 82"/>
                <a:gd name="T46" fmla="*/ 4 w 47"/>
                <a:gd name="T47" fmla="*/ 13 h 82"/>
                <a:gd name="T48" fmla="*/ 43 w 47"/>
                <a:gd name="T49" fmla="*/ 13 h 82"/>
                <a:gd name="T50" fmla="*/ 43 w 47"/>
                <a:gd name="T51" fmla="*/ 6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7" h="82">
                  <a:moveTo>
                    <a:pt x="39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8"/>
                    <a:pt x="4" y="82"/>
                    <a:pt x="8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43" y="82"/>
                    <a:pt x="47" y="78"/>
                    <a:pt x="47" y="74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47" y="3"/>
                    <a:pt x="43" y="0"/>
                    <a:pt x="39" y="0"/>
                  </a:cubicBezTo>
                  <a:close/>
                  <a:moveTo>
                    <a:pt x="19" y="6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9" y="6"/>
                    <a:pt x="29" y="6"/>
                    <a:pt x="29" y="7"/>
                  </a:cubicBezTo>
                  <a:cubicBezTo>
                    <a:pt x="29" y="8"/>
                    <a:pt x="29" y="8"/>
                    <a:pt x="28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7" y="8"/>
                    <a:pt x="17" y="7"/>
                  </a:cubicBezTo>
                  <a:cubicBezTo>
                    <a:pt x="17" y="6"/>
                    <a:pt x="18" y="6"/>
                    <a:pt x="19" y="6"/>
                  </a:cubicBezTo>
                  <a:close/>
                  <a:moveTo>
                    <a:pt x="23" y="77"/>
                  </a:moveTo>
                  <a:cubicBezTo>
                    <a:pt x="22" y="77"/>
                    <a:pt x="21" y="75"/>
                    <a:pt x="21" y="74"/>
                  </a:cubicBezTo>
                  <a:cubicBezTo>
                    <a:pt x="21" y="73"/>
                    <a:pt x="22" y="71"/>
                    <a:pt x="23" y="71"/>
                  </a:cubicBezTo>
                  <a:cubicBezTo>
                    <a:pt x="25" y="71"/>
                    <a:pt x="26" y="73"/>
                    <a:pt x="26" y="74"/>
                  </a:cubicBezTo>
                  <a:cubicBezTo>
                    <a:pt x="26" y="75"/>
                    <a:pt x="25" y="77"/>
                    <a:pt x="23" y="77"/>
                  </a:cubicBezTo>
                  <a:close/>
                  <a:moveTo>
                    <a:pt x="43" y="67"/>
                  </a:moveTo>
                  <a:cubicBezTo>
                    <a:pt x="4" y="67"/>
                    <a:pt x="4" y="67"/>
                    <a:pt x="4" y="67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3" y="13"/>
                    <a:pt x="43" y="13"/>
                    <a:pt x="43" y="13"/>
                  </a:cubicBezTo>
                  <a:lnTo>
                    <a:pt x="43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5" name="Grup 54"/>
          <p:cNvGrpSpPr/>
          <p:nvPr/>
        </p:nvGrpSpPr>
        <p:grpSpPr>
          <a:xfrm>
            <a:off x="9937750" y="92075"/>
            <a:ext cx="492125" cy="500063"/>
            <a:chOff x="9937750" y="92075"/>
            <a:chExt cx="492125" cy="500063"/>
          </a:xfrm>
        </p:grpSpPr>
        <p:sp>
          <p:nvSpPr>
            <p:cNvPr id="56" name="Oval 55"/>
            <p:cNvSpPr>
              <a:spLocks noChangeArrowheads="1"/>
            </p:cNvSpPr>
            <p:nvPr/>
          </p:nvSpPr>
          <p:spPr bwMode="auto">
            <a:xfrm>
              <a:off x="9937750" y="92075"/>
              <a:ext cx="492125" cy="500063"/>
            </a:xfrm>
            <a:prstGeom prst="ellipse">
              <a:avLst/>
            </a:prstGeom>
            <a:solidFill>
              <a:srgbClr val="231F20"/>
            </a:solidFill>
            <a:ln w="428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7" name="Freeform 11"/>
            <p:cNvSpPr>
              <a:spLocks noEditPoints="1"/>
            </p:cNvSpPr>
            <p:nvPr/>
          </p:nvSpPr>
          <p:spPr bwMode="auto">
            <a:xfrm>
              <a:off x="10034588" y="234950"/>
              <a:ext cx="296863" cy="206375"/>
            </a:xfrm>
            <a:custGeom>
              <a:avLst/>
              <a:gdLst>
                <a:gd name="T0" fmla="*/ 82 w 82"/>
                <a:gd name="T1" fmla="*/ 2 h 56"/>
                <a:gd name="T2" fmla="*/ 80 w 82"/>
                <a:gd name="T3" fmla="*/ 0 h 56"/>
                <a:gd name="T4" fmla="*/ 3 w 82"/>
                <a:gd name="T5" fmla="*/ 0 h 56"/>
                <a:gd name="T6" fmla="*/ 1 w 82"/>
                <a:gd name="T7" fmla="*/ 2 h 56"/>
                <a:gd name="T8" fmla="*/ 0 w 82"/>
                <a:gd name="T9" fmla="*/ 54 h 56"/>
                <a:gd name="T10" fmla="*/ 3 w 82"/>
                <a:gd name="T11" fmla="*/ 56 h 56"/>
                <a:gd name="T12" fmla="*/ 80 w 82"/>
                <a:gd name="T13" fmla="*/ 56 h 56"/>
                <a:gd name="T14" fmla="*/ 82 w 82"/>
                <a:gd name="T15" fmla="*/ 54 h 56"/>
                <a:gd name="T16" fmla="*/ 82 w 82"/>
                <a:gd name="T17" fmla="*/ 2 h 56"/>
                <a:gd name="T18" fmla="*/ 79 w 82"/>
                <a:gd name="T19" fmla="*/ 46 h 56"/>
                <a:gd name="T20" fmla="*/ 4 w 82"/>
                <a:gd name="T21" fmla="*/ 46 h 56"/>
                <a:gd name="T22" fmla="*/ 4 w 82"/>
                <a:gd name="T23" fmla="*/ 3 h 56"/>
                <a:gd name="T24" fmla="*/ 79 w 82"/>
                <a:gd name="T25" fmla="*/ 3 h 56"/>
                <a:gd name="T26" fmla="*/ 79 w 82"/>
                <a:gd name="T27" fmla="*/ 4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56">
                  <a:moveTo>
                    <a:pt x="82" y="2"/>
                  </a:moveTo>
                  <a:cubicBezTo>
                    <a:pt x="82" y="1"/>
                    <a:pt x="81" y="0"/>
                    <a:pt x="8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1" y="1"/>
                    <a:pt x="1" y="2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5"/>
                    <a:pt x="1" y="56"/>
                    <a:pt x="3" y="56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81" y="56"/>
                    <a:pt x="82" y="55"/>
                    <a:pt x="82" y="54"/>
                  </a:cubicBezTo>
                  <a:lnTo>
                    <a:pt x="82" y="2"/>
                  </a:lnTo>
                  <a:close/>
                  <a:moveTo>
                    <a:pt x="79" y="46"/>
                  </a:moveTo>
                  <a:cubicBezTo>
                    <a:pt x="4" y="46"/>
                    <a:pt x="4" y="46"/>
                    <a:pt x="4" y="46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79" y="3"/>
                    <a:pt x="79" y="3"/>
                    <a:pt x="79" y="3"/>
                  </a:cubicBezTo>
                  <a:lnTo>
                    <a:pt x="79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up 57"/>
          <p:cNvGrpSpPr/>
          <p:nvPr/>
        </p:nvGrpSpPr>
        <p:grpSpPr>
          <a:xfrm>
            <a:off x="11088688" y="92075"/>
            <a:ext cx="492125" cy="500063"/>
            <a:chOff x="11088688" y="92075"/>
            <a:chExt cx="492125" cy="500063"/>
          </a:xfrm>
        </p:grpSpPr>
        <p:sp>
          <p:nvSpPr>
            <p:cNvPr id="59" name="Oval 58"/>
            <p:cNvSpPr>
              <a:spLocks noChangeArrowheads="1"/>
            </p:cNvSpPr>
            <p:nvPr/>
          </p:nvSpPr>
          <p:spPr bwMode="auto">
            <a:xfrm>
              <a:off x="11088688" y="92075"/>
              <a:ext cx="492125" cy="500063"/>
            </a:xfrm>
            <a:prstGeom prst="ellipse">
              <a:avLst/>
            </a:prstGeom>
            <a:solidFill>
              <a:srgbClr val="11A74F"/>
            </a:solidFill>
            <a:ln w="428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0" name="Freeform 14"/>
            <p:cNvSpPr>
              <a:spLocks/>
            </p:cNvSpPr>
            <p:nvPr/>
          </p:nvSpPr>
          <p:spPr bwMode="auto">
            <a:xfrm>
              <a:off x="11431588" y="228600"/>
              <a:ext cx="25400" cy="58738"/>
            </a:xfrm>
            <a:custGeom>
              <a:avLst/>
              <a:gdLst>
                <a:gd name="T0" fmla="*/ 2 w 7"/>
                <a:gd name="T1" fmla="*/ 16 h 16"/>
                <a:gd name="T2" fmla="*/ 2 w 7"/>
                <a:gd name="T3" fmla="*/ 0 h 16"/>
                <a:gd name="T4" fmla="*/ 0 w 7"/>
                <a:gd name="T5" fmla="*/ 3 h 16"/>
                <a:gd name="T6" fmla="*/ 0 w 7"/>
                <a:gd name="T7" fmla="*/ 14 h 16"/>
                <a:gd name="T8" fmla="*/ 2 w 7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6">
                  <a:moveTo>
                    <a:pt x="2" y="16"/>
                  </a:moveTo>
                  <a:cubicBezTo>
                    <a:pt x="7" y="12"/>
                    <a:pt x="7" y="5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" y="6"/>
                    <a:pt x="3" y="11"/>
                    <a:pt x="0" y="14"/>
                  </a:cubicBezTo>
                  <a:lnTo>
                    <a:pt x="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Freeform 15"/>
            <p:cNvSpPr>
              <a:spLocks/>
            </p:cNvSpPr>
            <p:nvPr/>
          </p:nvSpPr>
          <p:spPr bwMode="auto">
            <a:xfrm>
              <a:off x="11450638" y="209550"/>
              <a:ext cx="28575" cy="100013"/>
            </a:xfrm>
            <a:custGeom>
              <a:avLst/>
              <a:gdLst>
                <a:gd name="T0" fmla="*/ 3 w 8"/>
                <a:gd name="T1" fmla="*/ 0 h 27"/>
                <a:gd name="T2" fmla="*/ 0 w 8"/>
                <a:gd name="T3" fmla="*/ 2 h 27"/>
                <a:gd name="T4" fmla="*/ 5 w 8"/>
                <a:gd name="T5" fmla="*/ 13 h 27"/>
                <a:gd name="T6" fmla="*/ 0 w 8"/>
                <a:gd name="T7" fmla="*/ 24 h 27"/>
                <a:gd name="T8" fmla="*/ 3 w 8"/>
                <a:gd name="T9" fmla="*/ 27 h 27"/>
                <a:gd name="T10" fmla="*/ 8 w 8"/>
                <a:gd name="T11" fmla="*/ 13 h 27"/>
                <a:gd name="T12" fmla="*/ 3 w 8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7">
                  <a:moveTo>
                    <a:pt x="3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3" y="5"/>
                    <a:pt x="5" y="9"/>
                    <a:pt x="5" y="13"/>
                  </a:cubicBezTo>
                  <a:cubicBezTo>
                    <a:pt x="5" y="17"/>
                    <a:pt x="3" y="21"/>
                    <a:pt x="0" y="24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6" y="23"/>
                    <a:pt x="8" y="18"/>
                    <a:pt x="8" y="13"/>
                  </a:cubicBezTo>
                  <a:cubicBezTo>
                    <a:pt x="8" y="8"/>
                    <a:pt x="6" y="3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2" name="Freeform 16"/>
            <p:cNvSpPr>
              <a:spLocks/>
            </p:cNvSpPr>
            <p:nvPr/>
          </p:nvSpPr>
          <p:spPr bwMode="auto">
            <a:xfrm>
              <a:off x="11363325" y="228600"/>
              <a:ext cx="28575" cy="58738"/>
            </a:xfrm>
            <a:custGeom>
              <a:avLst/>
              <a:gdLst>
                <a:gd name="T0" fmla="*/ 5 w 8"/>
                <a:gd name="T1" fmla="*/ 16 h 16"/>
                <a:gd name="T2" fmla="*/ 8 w 8"/>
                <a:gd name="T3" fmla="*/ 14 h 16"/>
                <a:gd name="T4" fmla="*/ 8 w 8"/>
                <a:gd name="T5" fmla="*/ 3 h 16"/>
                <a:gd name="T6" fmla="*/ 5 w 8"/>
                <a:gd name="T7" fmla="*/ 0 h 16"/>
                <a:gd name="T8" fmla="*/ 5 w 8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6">
                  <a:moveTo>
                    <a:pt x="5" y="16"/>
                  </a:moveTo>
                  <a:cubicBezTo>
                    <a:pt x="8" y="14"/>
                    <a:pt x="8" y="14"/>
                    <a:pt x="8" y="14"/>
                  </a:cubicBezTo>
                  <a:cubicBezTo>
                    <a:pt x="5" y="11"/>
                    <a:pt x="5" y="6"/>
                    <a:pt x="8" y="3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5"/>
                    <a:pt x="0" y="12"/>
                    <a:pt x="5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3" name="Freeform 17"/>
            <p:cNvSpPr>
              <a:spLocks/>
            </p:cNvSpPr>
            <p:nvPr/>
          </p:nvSpPr>
          <p:spPr bwMode="auto">
            <a:xfrm>
              <a:off x="11341100" y="209550"/>
              <a:ext cx="30163" cy="100013"/>
            </a:xfrm>
            <a:custGeom>
              <a:avLst/>
              <a:gdLst>
                <a:gd name="T0" fmla="*/ 8 w 8"/>
                <a:gd name="T1" fmla="*/ 24 h 27"/>
                <a:gd name="T2" fmla="*/ 4 w 8"/>
                <a:gd name="T3" fmla="*/ 13 h 27"/>
                <a:gd name="T4" fmla="*/ 8 w 8"/>
                <a:gd name="T5" fmla="*/ 2 h 27"/>
                <a:gd name="T6" fmla="*/ 5 w 8"/>
                <a:gd name="T7" fmla="*/ 0 h 27"/>
                <a:gd name="T8" fmla="*/ 0 w 8"/>
                <a:gd name="T9" fmla="*/ 13 h 27"/>
                <a:gd name="T10" fmla="*/ 5 w 8"/>
                <a:gd name="T11" fmla="*/ 27 h 27"/>
                <a:gd name="T12" fmla="*/ 8 w 8"/>
                <a:gd name="T13" fmla="*/ 2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7">
                  <a:moveTo>
                    <a:pt x="8" y="24"/>
                  </a:moveTo>
                  <a:cubicBezTo>
                    <a:pt x="5" y="21"/>
                    <a:pt x="4" y="17"/>
                    <a:pt x="4" y="13"/>
                  </a:cubicBezTo>
                  <a:cubicBezTo>
                    <a:pt x="4" y="9"/>
                    <a:pt x="5" y="5"/>
                    <a:pt x="8" y="2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3"/>
                    <a:pt x="0" y="8"/>
                    <a:pt x="0" y="13"/>
                  </a:cubicBezTo>
                  <a:cubicBezTo>
                    <a:pt x="0" y="18"/>
                    <a:pt x="2" y="23"/>
                    <a:pt x="5" y="27"/>
                  </a:cubicBezTo>
                  <a:lnTo>
                    <a:pt x="8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4" name="Freeform 18"/>
            <p:cNvSpPr>
              <a:spLocks noEditPoints="1"/>
            </p:cNvSpPr>
            <p:nvPr/>
          </p:nvSpPr>
          <p:spPr bwMode="auto">
            <a:xfrm>
              <a:off x="11185525" y="242888"/>
              <a:ext cx="260350" cy="212725"/>
            </a:xfrm>
            <a:custGeom>
              <a:avLst/>
              <a:gdLst>
                <a:gd name="T0" fmla="*/ 68 w 72"/>
                <a:gd name="T1" fmla="*/ 32 h 58"/>
                <a:gd name="T2" fmla="*/ 64 w 72"/>
                <a:gd name="T3" fmla="*/ 32 h 58"/>
                <a:gd name="T4" fmla="*/ 64 w 72"/>
                <a:gd name="T5" fmla="*/ 8 h 58"/>
                <a:gd name="T6" fmla="*/ 66 w 72"/>
                <a:gd name="T7" fmla="*/ 4 h 58"/>
                <a:gd name="T8" fmla="*/ 62 w 72"/>
                <a:gd name="T9" fmla="*/ 0 h 58"/>
                <a:gd name="T10" fmla="*/ 58 w 72"/>
                <a:gd name="T11" fmla="*/ 4 h 58"/>
                <a:gd name="T12" fmla="*/ 60 w 72"/>
                <a:gd name="T13" fmla="*/ 8 h 58"/>
                <a:gd name="T14" fmla="*/ 60 w 72"/>
                <a:gd name="T15" fmla="*/ 32 h 58"/>
                <a:gd name="T16" fmla="*/ 4 w 72"/>
                <a:gd name="T17" fmla="*/ 32 h 58"/>
                <a:gd name="T18" fmla="*/ 0 w 72"/>
                <a:gd name="T19" fmla="*/ 36 h 58"/>
                <a:gd name="T20" fmla="*/ 0 w 72"/>
                <a:gd name="T21" fmla="*/ 58 h 58"/>
                <a:gd name="T22" fmla="*/ 72 w 72"/>
                <a:gd name="T23" fmla="*/ 58 h 58"/>
                <a:gd name="T24" fmla="*/ 72 w 72"/>
                <a:gd name="T25" fmla="*/ 36 h 58"/>
                <a:gd name="T26" fmla="*/ 68 w 72"/>
                <a:gd name="T27" fmla="*/ 32 h 58"/>
                <a:gd name="T28" fmla="*/ 5 w 72"/>
                <a:gd name="T29" fmla="*/ 40 h 58"/>
                <a:gd name="T30" fmla="*/ 4 w 72"/>
                <a:gd name="T31" fmla="*/ 38 h 58"/>
                <a:gd name="T32" fmla="*/ 5 w 72"/>
                <a:gd name="T33" fmla="*/ 36 h 58"/>
                <a:gd name="T34" fmla="*/ 7 w 72"/>
                <a:gd name="T35" fmla="*/ 38 h 58"/>
                <a:gd name="T36" fmla="*/ 5 w 72"/>
                <a:gd name="T37" fmla="*/ 40 h 58"/>
                <a:gd name="T38" fmla="*/ 13 w 72"/>
                <a:gd name="T39" fmla="*/ 40 h 58"/>
                <a:gd name="T40" fmla="*/ 11 w 72"/>
                <a:gd name="T41" fmla="*/ 38 h 58"/>
                <a:gd name="T42" fmla="*/ 13 w 72"/>
                <a:gd name="T43" fmla="*/ 36 h 58"/>
                <a:gd name="T44" fmla="*/ 15 w 72"/>
                <a:gd name="T45" fmla="*/ 38 h 58"/>
                <a:gd name="T46" fmla="*/ 13 w 72"/>
                <a:gd name="T47" fmla="*/ 40 h 58"/>
                <a:gd name="T48" fmla="*/ 37 w 72"/>
                <a:gd name="T49" fmla="*/ 40 h 58"/>
                <a:gd name="T50" fmla="*/ 21 w 72"/>
                <a:gd name="T51" fmla="*/ 40 h 58"/>
                <a:gd name="T52" fmla="*/ 19 w 72"/>
                <a:gd name="T53" fmla="*/ 38 h 58"/>
                <a:gd name="T54" fmla="*/ 21 w 72"/>
                <a:gd name="T55" fmla="*/ 36 h 58"/>
                <a:gd name="T56" fmla="*/ 37 w 72"/>
                <a:gd name="T57" fmla="*/ 36 h 58"/>
                <a:gd name="T58" fmla="*/ 39 w 72"/>
                <a:gd name="T59" fmla="*/ 38 h 58"/>
                <a:gd name="T60" fmla="*/ 37 w 72"/>
                <a:gd name="T61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2" h="58">
                  <a:moveTo>
                    <a:pt x="68" y="32"/>
                  </a:moveTo>
                  <a:cubicBezTo>
                    <a:pt x="64" y="32"/>
                    <a:pt x="64" y="32"/>
                    <a:pt x="64" y="32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5" y="7"/>
                    <a:pt x="66" y="6"/>
                    <a:pt x="66" y="4"/>
                  </a:cubicBezTo>
                  <a:cubicBezTo>
                    <a:pt x="66" y="2"/>
                    <a:pt x="64" y="0"/>
                    <a:pt x="62" y="0"/>
                  </a:cubicBezTo>
                  <a:cubicBezTo>
                    <a:pt x="60" y="0"/>
                    <a:pt x="58" y="2"/>
                    <a:pt x="58" y="4"/>
                  </a:cubicBezTo>
                  <a:cubicBezTo>
                    <a:pt x="58" y="6"/>
                    <a:pt x="59" y="7"/>
                    <a:pt x="60" y="8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72" y="58"/>
                    <a:pt x="72" y="58"/>
                    <a:pt x="72" y="58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2" y="34"/>
                    <a:pt x="70" y="32"/>
                    <a:pt x="68" y="32"/>
                  </a:cubicBezTo>
                  <a:close/>
                  <a:moveTo>
                    <a:pt x="5" y="40"/>
                  </a:moveTo>
                  <a:cubicBezTo>
                    <a:pt x="4" y="40"/>
                    <a:pt x="4" y="39"/>
                    <a:pt x="4" y="38"/>
                  </a:cubicBezTo>
                  <a:cubicBezTo>
                    <a:pt x="4" y="37"/>
                    <a:pt x="4" y="36"/>
                    <a:pt x="5" y="36"/>
                  </a:cubicBezTo>
                  <a:cubicBezTo>
                    <a:pt x="6" y="36"/>
                    <a:pt x="7" y="37"/>
                    <a:pt x="7" y="38"/>
                  </a:cubicBezTo>
                  <a:cubicBezTo>
                    <a:pt x="7" y="39"/>
                    <a:pt x="7" y="40"/>
                    <a:pt x="5" y="40"/>
                  </a:cubicBezTo>
                  <a:close/>
                  <a:moveTo>
                    <a:pt x="13" y="40"/>
                  </a:moveTo>
                  <a:cubicBezTo>
                    <a:pt x="12" y="40"/>
                    <a:pt x="11" y="39"/>
                    <a:pt x="11" y="38"/>
                  </a:cubicBezTo>
                  <a:cubicBezTo>
                    <a:pt x="11" y="37"/>
                    <a:pt x="12" y="36"/>
                    <a:pt x="13" y="36"/>
                  </a:cubicBezTo>
                  <a:cubicBezTo>
                    <a:pt x="14" y="36"/>
                    <a:pt x="15" y="37"/>
                    <a:pt x="15" y="38"/>
                  </a:cubicBezTo>
                  <a:cubicBezTo>
                    <a:pt x="15" y="39"/>
                    <a:pt x="14" y="40"/>
                    <a:pt x="13" y="40"/>
                  </a:cubicBezTo>
                  <a:close/>
                  <a:moveTo>
                    <a:pt x="37" y="40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20" y="40"/>
                    <a:pt x="19" y="39"/>
                    <a:pt x="19" y="38"/>
                  </a:cubicBezTo>
                  <a:cubicBezTo>
                    <a:pt x="19" y="37"/>
                    <a:pt x="20" y="36"/>
                    <a:pt x="21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8" y="36"/>
                    <a:pt x="39" y="37"/>
                    <a:pt x="39" y="38"/>
                  </a:cubicBezTo>
                  <a:cubicBezTo>
                    <a:pt x="39" y="39"/>
                    <a:pt x="38" y="40"/>
                    <a:pt x="37" y="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65" name="Grup 64"/>
          <p:cNvGrpSpPr/>
          <p:nvPr/>
        </p:nvGrpSpPr>
        <p:grpSpPr>
          <a:xfrm>
            <a:off x="10512425" y="92075"/>
            <a:ext cx="492125" cy="500063"/>
            <a:chOff x="10512425" y="92075"/>
            <a:chExt cx="492125" cy="500063"/>
          </a:xfrm>
        </p:grpSpPr>
        <p:sp>
          <p:nvSpPr>
            <p:cNvPr id="66" name="Oval 65"/>
            <p:cNvSpPr>
              <a:spLocks noChangeArrowheads="1"/>
            </p:cNvSpPr>
            <p:nvPr/>
          </p:nvSpPr>
          <p:spPr bwMode="auto">
            <a:xfrm>
              <a:off x="10512425" y="92075"/>
              <a:ext cx="492125" cy="500063"/>
            </a:xfrm>
            <a:prstGeom prst="ellipse">
              <a:avLst/>
            </a:prstGeom>
            <a:solidFill>
              <a:srgbClr val="FAB529"/>
            </a:solidFill>
            <a:ln w="428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10679113" y="209550"/>
              <a:ext cx="184150" cy="261938"/>
            </a:xfrm>
            <a:custGeom>
              <a:avLst/>
              <a:gdLst>
                <a:gd name="T0" fmla="*/ 116 w 116"/>
                <a:gd name="T1" fmla="*/ 77 h 165"/>
                <a:gd name="T2" fmla="*/ 0 w 116"/>
                <a:gd name="T3" fmla="*/ 0 h 165"/>
                <a:gd name="T4" fmla="*/ 5 w 116"/>
                <a:gd name="T5" fmla="*/ 141 h 165"/>
                <a:gd name="T6" fmla="*/ 41 w 116"/>
                <a:gd name="T7" fmla="*/ 107 h 165"/>
                <a:gd name="T8" fmla="*/ 75 w 116"/>
                <a:gd name="T9" fmla="*/ 165 h 165"/>
                <a:gd name="T10" fmla="*/ 103 w 116"/>
                <a:gd name="T11" fmla="*/ 151 h 165"/>
                <a:gd name="T12" fmla="*/ 69 w 116"/>
                <a:gd name="T13" fmla="*/ 90 h 165"/>
                <a:gd name="T14" fmla="*/ 116 w 116"/>
                <a:gd name="T15" fmla="*/ 7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65">
                  <a:moveTo>
                    <a:pt x="116" y="77"/>
                  </a:moveTo>
                  <a:lnTo>
                    <a:pt x="0" y="0"/>
                  </a:lnTo>
                  <a:lnTo>
                    <a:pt x="5" y="141"/>
                  </a:lnTo>
                  <a:lnTo>
                    <a:pt x="41" y="107"/>
                  </a:lnTo>
                  <a:lnTo>
                    <a:pt x="75" y="165"/>
                  </a:lnTo>
                  <a:lnTo>
                    <a:pt x="103" y="151"/>
                  </a:lnTo>
                  <a:lnTo>
                    <a:pt x="69" y="90"/>
                  </a:lnTo>
                  <a:lnTo>
                    <a:pt x="116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10" name="Grup 9"/>
          <p:cNvGrpSpPr/>
          <p:nvPr/>
        </p:nvGrpSpPr>
        <p:grpSpPr>
          <a:xfrm>
            <a:off x="5592062" y="2938620"/>
            <a:ext cx="6348147" cy="1200329"/>
            <a:chOff x="5592062" y="2938620"/>
            <a:chExt cx="6348147" cy="1200329"/>
          </a:xfrm>
        </p:grpSpPr>
        <p:sp>
          <p:nvSpPr>
            <p:cNvPr id="42" name="Metin kutusu 41"/>
            <p:cNvSpPr txBox="1"/>
            <p:nvPr/>
          </p:nvSpPr>
          <p:spPr>
            <a:xfrm>
              <a:off x="5817062" y="2938620"/>
              <a:ext cx="612314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b="1" dirty="0"/>
                <a:t>Bir gün evinizdeki tüm televizyon, telefon,</a:t>
              </a:r>
            </a:p>
            <a:p>
              <a:r>
                <a:rPr lang="tr-TR" sz="2400" b="1" dirty="0"/>
                <a:t>tablet ve bilgisayarlar bozulsaydı, sizce o gün</a:t>
              </a:r>
            </a:p>
            <a:p>
              <a:r>
                <a:rPr lang="tr-TR" sz="2400" b="1" dirty="0"/>
                <a:t>nasıl geçerdi? Hayal edin ve yazın.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92062" y="2991279"/>
              <a:ext cx="225000" cy="236250"/>
            </a:xfrm>
            <a:prstGeom prst="rect">
              <a:avLst/>
            </a:prstGeom>
          </p:spPr>
        </p:pic>
      </p:grpSp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488" y="1650413"/>
            <a:ext cx="3802315" cy="367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27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5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4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1"/>
            <a:ext cx="12191999" cy="6858000"/>
          </a:xfrm>
          <a:prstGeom prst="rect">
            <a:avLst/>
          </a:prstGeom>
          <a:solidFill>
            <a:srgbClr val="11A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6" name="Resi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749" y="572053"/>
            <a:ext cx="1372500" cy="1237500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6777" y="2344766"/>
            <a:ext cx="1698750" cy="1822500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880" y="2620391"/>
            <a:ext cx="2362500" cy="1271250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0999" y="4636713"/>
            <a:ext cx="1001250" cy="1631250"/>
          </a:xfrm>
          <a:prstGeom prst="rect">
            <a:avLst/>
          </a:prstGeom>
        </p:spPr>
      </p:pic>
      <p:sp>
        <p:nvSpPr>
          <p:cNvPr id="48" name="Metin kutusu 47"/>
          <p:cNvSpPr txBox="1"/>
          <p:nvPr/>
        </p:nvSpPr>
        <p:spPr>
          <a:xfrm>
            <a:off x="454743" y="978556"/>
            <a:ext cx="4381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e-sosyal misiniz?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a-sosyal mi?</a:t>
            </a:r>
          </a:p>
        </p:txBody>
      </p:sp>
      <p:sp>
        <p:nvSpPr>
          <p:cNvPr id="49" name="Metin kutusu 48"/>
          <p:cNvSpPr txBox="1"/>
          <p:nvPr/>
        </p:nvSpPr>
        <p:spPr>
          <a:xfrm>
            <a:off x="7156074" y="708153"/>
            <a:ext cx="4381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Hayat nehri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netten akmıyor!</a:t>
            </a:r>
          </a:p>
        </p:txBody>
      </p:sp>
      <p:sp>
        <p:nvSpPr>
          <p:cNvPr id="50" name="Metin kutusu 49"/>
          <p:cNvSpPr txBox="1"/>
          <p:nvPr/>
        </p:nvSpPr>
        <p:spPr>
          <a:xfrm>
            <a:off x="3905207" y="2788108"/>
            <a:ext cx="4381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İnternete bağlı ol,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bağımlı olma.</a:t>
            </a:r>
          </a:p>
        </p:txBody>
      </p:sp>
      <p:sp>
        <p:nvSpPr>
          <p:cNvPr id="51" name="Metin kutusu 50"/>
          <p:cNvSpPr txBox="1"/>
          <p:nvPr/>
        </p:nvSpPr>
        <p:spPr>
          <a:xfrm>
            <a:off x="565484" y="4774656"/>
            <a:ext cx="4381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Sosyal çevreni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sosyal medya ile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kısıtlama</a:t>
            </a:r>
          </a:p>
        </p:txBody>
      </p:sp>
      <p:sp>
        <p:nvSpPr>
          <p:cNvPr id="53" name="Metin kutusu 52"/>
          <p:cNvSpPr txBox="1"/>
          <p:nvPr/>
        </p:nvSpPr>
        <p:spPr>
          <a:xfrm>
            <a:off x="6979905" y="4797528"/>
            <a:ext cx="4381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solidFill>
                  <a:schemeClr val="bg1"/>
                </a:solidFill>
              </a:rPr>
              <a:t>Telefonun çeksin,</a:t>
            </a:r>
          </a:p>
          <a:p>
            <a:pPr algn="ctr"/>
            <a:r>
              <a:rPr lang="fi-FI" sz="3200" b="1" dirty="0">
                <a:solidFill>
                  <a:schemeClr val="bg1"/>
                </a:solidFill>
              </a:rPr>
              <a:t>ama seni içine</a:t>
            </a:r>
          </a:p>
          <a:p>
            <a:pPr algn="ctr"/>
            <a:r>
              <a:rPr lang="fi-FI" sz="3200" b="1" dirty="0">
                <a:solidFill>
                  <a:schemeClr val="bg1"/>
                </a:solidFill>
              </a:rPr>
              <a:t>çekmesin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811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1"/>
            <a:ext cx="12191999" cy="6858000"/>
          </a:xfrm>
          <a:prstGeom prst="rect">
            <a:avLst/>
          </a:prstGeom>
          <a:solidFill>
            <a:srgbClr val="11A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6" name="Resi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7210" y="4154824"/>
            <a:ext cx="1816576" cy="1637897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0608" y="746788"/>
            <a:ext cx="1698750" cy="1822500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1356" y="5384455"/>
            <a:ext cx="2003616" cy="1078136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5565" y="1228473"/>
            <a:ext cx="1001250" cy="1631250"/>
          </a:xfrm>
          <a:prstGeom prst="rect">
            <a:avLst/>
          </a:prstGeom>
        </p:spPr>
      </p:pic>
      <p:sp>
        <p:nvSpPr>
          <p:cNvPr id="50" name="Metin kutusu 49"/>
          <p:cNvSpPr txBox="1"/>
          <p:nvPr/>
        </p:nvSpPr>
        <p:spPr>
          <a:xfrm>
            <a:off x="3422607" y="949010"/>
            <a:ext cx="4381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Sıfır teknoloji değil,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sınırsız teknoloji değil,</a:t>
            </a:r>
          </a:p>
          <a:p>
            <a:pPr algn="ctr"/>
            <a:r>
              <a:rPr lang="tr-TR" sz="3200" b="1" dirty="0">
                <a:solidFill>
                  <a:srgbClr val="FF0000"/>
                </a:solidFill>
              </a:rPr>
              <a:t>yeterince teknoloji</a:t>
            </a:r>
            <a:r>
              <a:rPr lang="tr-TR" sz="3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1" name="Metin kutusu 50"/>
          <p:cNvSpPr txBox="1"/>
          <p:nvPr/>
        </p:nvSpPr>
        <p:spPr>
          <a:xfrm>
            <a:off x="952372" y="3549586"/>
            <a:ext cx="4381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Teknoloji çözüm üretir,</a:t>
            </a:r>
          </a:p>
          <a:p>
            <a:pPr algn="ctr"/>
            <a:r>
              <a:rPr lang="tr-TR" sz="3200" b="1" dirty="0">
                <a:solidFill>
                  <a:schemeClr val="bg1"/>
                </a:solidFill>
              </a:rPr>
              <a:t>bağımlılık sorun üretir.</a:t>
            </a:r>
          </a:p>
        </p:txBody>
      </p:sp>
      <p:sp>
        <p:nvSpPr>
          <p:cNvPr id="53" name="Metin kutusu 52"/>
          <p:cNvSpPr txBox="1"/>
          <p:nvPr/>
        </p:nvSpPr>
        <p:spPr>
          <a:xfrm>
            <a:off x="7572227" y="3303500"/>
            <a:ext cx="4381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solidFill>
                  <a:schemeClr val="bg1"/>
                </a:solidFill>
              </a:rPr>
              <a:t>Azı karar,</a:t>
            </a:r>
          </a:p>
          <a:p>
            <a:pPr algn="ctr"/>
            <a:r>
              <a:rPr lang="fi-FI" sz="3200" b="1" dirty="0">
                <a:solidFill>
                  <a:schemeClr val="bg1"/>
                </a:solidFill>
              </a:rPr>
              <a:t>çoğu zarar.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31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" y="0"/>
            <a:ext cx="12189941" cy="6858000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0" y="3641910"/>
            <a:ext cx="12192000" cy="924026"/>
          </a:xfrm>
          <a:prstGeom prst="rect">
            <a:avLst/>
          </a:prstGeom>
          <a:solidFill>
            <a:srgbClr val="067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Dikdörtgen 24"/>
          <p:cNvSpPr/>
          <p:nvPr/>
        </p:nvSpPr>
        <p:spPr>
          <a:xfrm>
            <a:off x="229056" y="3749980"/>
            <a:ext cx="3471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>
                <a:solidFill>
                  <a:schemeClr val="bg1"/>
                </a:solidFill>
              </a:rPr>
              <a:t>Teşekkür ederiz</a:t>
            </a:r>
          </a:p>
        </p:txBody>
      </p:sp>
      <p:grpSp>
        <p:nvGrpSpPr>
          <p:cNvPr id="7" name="Grup 6"/>
          <p:cNvGrpSpPr/>
          <p:nvPr/>
        </p:nvGrpSpPr>
        <p:grpSpPr>
          <a:xfrm>
            <a:off x="7244841" y="520704"/>
            <a:ext cx="5822517" cy="2806603"/>
            <a:chOff x="7244841" y="520704"/>
            <a:chExt cx="5822517" cy="2806603"/>
          </a:xfrm>
        </p:grpSpPr>
        <p:sp>
          <p:nvSpPr>
            <p:cNvPr id="21" name="Dikdörtgen 20"/>
            <p:cNvSpPr/>
            <p:nvPr/>
          </p:nvSpPr>
          <p:spPr>
            <a:xfrm>
              <a:off x="7244841" y="1044223"/>
              <a:ext cx="5307918" cy="104515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tr-TR" sz="6000" b="1" dirty="0" err="1">
                  <a:solidFill>
                    <a:srgbClr val="11A74F"/>
                  </a:solidFill>
                </a:rPr>
                <a:t>Yeşilcan’la</a:t>
              </a:r>
              <a:endParaRPr lang="tr-TR" sz="6000" b="1" dirty="0">
                <a:solidFill>
                  <a:srgbClr val="11A74F"/>
                </a:solidFill>
              </a:endParaRPr>
            </a:p>
          </p:txBody>
        </p:sp>
        <p:sp>
          <p:nvSpPr>
            <p:cNvPr id="23" name="Dikdörtgen 22"/>
            <p:cNvSpPr/>
            <p:nvPr/>
          </p:nvSpPr>
          <p:spPr>
            <a:xfrm>
              <a:off x="7759440" y="1725989"/>
              <a:ext cx="5307918" cy="92333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tr-TR" sz="5400" b="1" dirty="0">
                  <a:solidFill>
                    <a:srgbClr val="75246B"/>
                  </a:solidFill>
                </a:rPr>
                <a:t>Zararsız</a:t>
              </a:r>
            </a:p>
          </p:txBody>
        </p:sp>
        <p:sp>
          <p:nvSpPr>
            <p:cNvPr id="24" name="Dikdörtgen 23"/>
            <p:cNvSpPr/>
            <p:nvPr/>
          </p:nvSpPr>
          <p:spPr>
            <a:xfrm>
              <a:off x="7583788" y="2403977"/>
              <a:ext cx="5307918" cy="92333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tr-TR" sz="5400" b="1" dirty="0">
                  <a:solidFill>
                    <a:srgbClr val="75246B"/>
                  </a:solidFill>
                </a:rPr>
                <a:t>Teknoloji</a:t>
              </a:r>
            </a:p>
          </p:txBody>
        </p:sp>
        <p:pic>
          <p:nvPicPr>
            <p:cNvPr id="27" name="Resim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901805" y="520704"/>
              <a:ext cx="606940" cy="606940"/>
            </a:xfrm>
            <a:prstGeom prst="rect">
              <a:avLst/>
            </a:prstGeom>
          </p:spPr>
        </p:pic>
        <p:pic>
          <p:nvPicPr>
            <p:cNvPr id="28" name="Resim 2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54212" y="523095"/>
              <a:ext cx="599057" cy="606940"/>
            </a:xfrm>
            <a:prstGeom prst="rect">
              <a:avLst/>
            </a:prstGeom>
          </p:spPr>
        </p:pic>
        <p:pic>
          <p:nvPicPr>
            <p:cNvPr id="29" name="Resim 2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398536" y="520704"/>
              <a:ext cx="606940" cy="606940"/>
            </a:xfrm>
            <a:prstGeom prst="rect">
              <a:avLst/>
            </a:prstGeom>
          </p:spPr>
        </p:pic>
        <p:pic>
          <p:nvPicPr>
            <p:cNvPr id="30" name="Resim 2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682082" y="520704"/>
              <a:ext cx="606940" cy="606940"/>
            </a:xfrm>
            <a:prstGeom prst="rect">
              <a:avLst/>
            </a:prstGeom>
          </p:spPr>
        </p:pic>
      </p:grpSp>
      <p:pic>
        <p:nvPicPr>
          <p:cNvPr id="15" name="Resim 14">
            <a:extLst>
              <a:ext uri="{FF2B5EF4-FFF2-40B4-BE49-F238E27FC236}">
                <a16:creationId xmlns:a16="http://schemas.microsoft.com/office/drawing/2014/main" id="{383EA1DB-1B4E-3B4C-98EE-E9917EE1B6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7789" y="5606852"/>
            <a:ext cx="2420196" cy="549026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C0ABCDDC-92BF-824D-9B73-D36AA81850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109" y="5471502"/>
            <a:ext cx="4860636" cy="81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917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570" y="1246057"/>
            <a:ext cx="9303751" cy="371250"/>
          </a:xfrm>
          <a:prstGeom prst="rect">
            <a:avLst/>
          </a:prstGeom>
        </p:spPr>
      </p:pic>
      <p:pic>
        <p:nvPicPr>
          <p:cNvPr id="41" name="Resim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104" y="468837"/>
            <a:ext cx="1722758" cy="1722758"/>
          </a:xfrm>
          <a:prstGeom prst="rect">
            <a:avLst/>
          </a:prstGeom>
        </p:spPr>
      </p:pic>
      <p:sp>
        <p:nvSpPr>
          <p:cNvPr id="44" name="Metin kutusu 43"/>
          <p:cNvSpPr txBox="1"/>
          <p:nvPr/>
        </p:nvSpPr>
        <p:spPr>
          <a:xfrm>
            <a:off x="3209892" y="356336"/>
            <a:ext cx="7106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Teknoloji Bağımlılığı Nedir?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291579" y="2191595"/>
            <a:ext cx="736901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Teknoloji bağımlılığı, teknolojiyi kullanmada ve  onunla ilişkide </a:t>
            </a:r>
            <a:r>
              <a:rPr lang="tr-TR" sz="2800" dirty="0">
                <a:solidFill>
                  <a:srgbClr val="FF0000"/>
                </a:solidFill>
              </a:rPr>
              <a:t>kişinin iradesini kaybetmesi</a:t>
            </a:r>
            <a:r>
              <a:rPr lang="tr-TR" sz="2800" dirty="0"/>
              <a:t>,  kendini denetleyememesi ve  </a:t>
            </a:r>
            <a:r>
              <a:rPr lang="tr-TR" sz="2800" dirty="0">
                <a:solidFill>
                  <a:srgbClr val="0070C0"/>
                </a:solidFill>
              </a:rPr>
              <a:t>onsuz</a:t>
            </a:r>
          </a:p>
          <a:p>
            <a:r>
              <a:rPr lang="tr-TR" sz="2800" dirty="0">
                <a:solidFill>
                  <a:srgbClr val="0070C0"/>
                </a:solidFill>
              </a:rPr>
              <a:t>bir yaşam sürememeye başlaması</a:t>
            </a:r>
          </a:p>
          <a:p>
            <a:r>
              <a:rPr lang="tr-TR" sz="2800" dirty="0"/>
              <a:t>hâlidir.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4283" y="2830108"/>
            <a:ext cx="3754039" cy="3169865"/>
          </a:xfrm>
          <a:prstGeom prst="rect">
            <a:avLst/>
          </a:prstGeom>
        </p:spPr>
      </p:pic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11682413" y="244475"/>
            <a:ext cx="215900" cy="216000"/>
          </a:xfrm>
          <a:prstGeom prst="ellipse">
            <a:avLst/>
          </a:prstGeom>
          <a:solidFill>
            <a:srgbClr val="E61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11126788" y="244475"/>
            <a:ext cx="216000" cy="216000"/>
          </a:xfrm>
          <a:prstGeom prst="ellipse">
            <a:avLst/>
          </a:pr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10566400" y="244475"/>
            <a:ext cx="215900" cy="216000"/>
          </a:xfrm>
          <a:prstGeom prst="ellipse">
            <a:avLst/>
          </a:prstGeom>
          <a:solidFill>
            <a:srgbClr val="FAB5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28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" grpId="0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23838"/>
            <a:ext cx="12188825" cy="125413"/>
          </a:xfrm>
          <a:prstGeom prst="rect">
            <a:avLst/>
          </a:prstGeom>
          <a:solidFill>
            <a:srgbClr val="0D71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7" name="Resim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072" y="1105006"/>
            <a:ext cx="4456326" cy="4456326"/>
          </a:xfrm>
          <a:prstGeom prst="rect">
            <a:avLst/>
          </a:prstGeom>
        </p:spPr>
      </p:pic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121920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-3175"/>
            <a:ext cx="12188825" cy="227013"/>
          </a:xfrm>
          <a:prstGeom prst="rect">
            <a:avLst/>
          </a:prstGeom>
          <a:solidFill>
            <a:srgbClr val="11A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33413" y="209550"/>
            <a:ext cx="492125" cy="250825"/>
          </a:xfrm>
          <a:custGeom>
            <a:avLst/>
            <a:gdLst>
              <a:gd name="T0" fmla="*/ 0 w 310"/>
              <a:gd name="T1" fmla="*/ 0 h 158"/>
              <a:gd name="T2" fmla="*/ 155 w 310"/>
              <a:gd name="T3" fmla="*/ 158 h 158"/>
              <a:gd name="T4" fmla="*/ 310 w 310"/>
              <a:gd name="T5" fmla="*/ 0 h 158"/>
              <a:gd name="T6" fmla="*/ 0 w 310"/>
              <a:gd name="T7" fmla="*/ 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0" h="158">
                <a:moveTo>
                  <a:pt x="0" y="0"/>
                </a:moveTo>
                <a:lnTo>
                  <a:pt x="155" y="158"/>
                </a:lnTo>
                <a:lnTo>
                  <a:pt x="310" y="0"/>
                </a:lnTo>
                <a:lnTo>
                  <a:pt x="0" y="0"/>
                </a:lnTo>
                <a:close/>
              </a:path>
            </a:pathLst>
          </a:custGeom>
          <a:solidFill>
            <a:srgbClr val="11A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22" name="Grup 21"/>
          <p:cNvGrpSpPr/>
          <p:nvPr/>
        </p:nvGrpSpPr>
        <p:grpSpPr>
          <a:xfrm>
            <a:off x="9361488" y="92075"/>
            <a:ext cx="496888" cy="500063"/>
            <a:chOff x="9361488" y="92075"/>
            <a:chExt cx="496888" cy="500063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9361488" y="92075"/>
              <a:ext cx="496888" cy="500063"/>
            </a:xfrm>
            <a:prstGeom prst="ellipse">
              <a:avLst/>
            </a:prstGeom>
            <a:solidFill>
              <a:srgbClr val="E61F4F"/>
            </a:solidFill>
            <a:ln w="428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9525000" y="192088"/>
              <a:ext cx="169863" cy="300038"/>
            </a:xfrm>
            <a:custGeom>
              <a:avLst/>
              <a:gdLst>
                <a:gd name="T0" fmla="*/ 39 w 47"/>
                <a:gd name="T1" fmla="*/ 0 h 82"/>
                <a:gd name="T2" fmla="*/ 8 w 47"/>
                <a:gd name="T3" fmla="*/ 0 h 82"/>
                <a:gd name="T4" fmla="*/ 0 w 47"/>
                <a:gd name="T5" fmla="*/ 7 h 82"/>
                <a:gd name="T6" fmla="*/ 0 w 47"/>
                <a:gd name="T7" fmla="*/ 74 h 82"/>
                <a:gd name="T8" fmla="*/ 8 w 47"/>
                <a:gd name="T9" fmla="*/ 82 h 82"/>
                <a:gd name="T10" fmla="*/ 39 w 47"/>
                <a:gd name="T11" fmla="*/ 82 h 82"/>
                <a:gd name="T12" fmla="*/ 47 w 47"/>
                <a:gd name="T13" fmla="*/ 74 h 82"/>
                <a:gd name="T14" fmla="*/ 47 w 47"/>
                <a:gd name="T15" fmla="*/ 7 h 82"/>
                <a:gd name="T16" fmla="*/ 39 w 47"/>
                <a:gd name="T17" fmla="*/ 0 h 82"/>
                <a:gd name="T18" fmla="*/ 19 w 47"/>
                <a:gd name="T19" fmla="*/ 6 h 82"/>
                <a:gd name="T20" fmla="*/ 28 w 47"/>
                <a:gd name="T21" fmla="*/ 6 h 82"/>
                <a:gd name="T22" fmla="*/ 29 w 47"/>
                <a:gd name="T23" fmla="*/ 7 h 82"/>
                <a:gd name="T24" fmla="*/ 28 w 47"/>
                <a:gd name="T25" fmla="*/ 8 h 82"/>
                <a:gd name="T26" fmla="*/ 19 w 47"/>
                <a:gd name="T27" fmla="*/ 8 h 82"/>
                <a:gd name="T28" fmla="*/ 17 w 47"/>
                <a:gd name="T29" fmla="*/ 7 h 82"/>
                <a:gd name="T30" fmla="*/ 19 w 47"/>
                <a:gd name="T31" fmla="*/ 6 h 82"/>
                <a:gd name="T32" fmla="*/ 23 w 47"/>
                <a:gd name="T33" fmla="*/ 77 h 82"/>
                <a:gd name="T34" fmla="*/ 21 w 47"/>
                <a:gd name="T35" fmla="*/ 74 h 82"/>
                <a:gd name="T36" fmla="*/ 23 w 47"/>
                <a:gd name="T37" fmla="*/ 71 h 82"/>
                <a:gd name="T38" fmla="*/ 26 w 47"/>
                <a:gd name="T39" fmla="*/ 74 h 82"/>
                <a:gd name="T40" fmla="*/ 23 w 47"/>
                <a:gd name="T41" fmla="*/ 77 h 82"/>
                <a:gd name="T42" fmla="*/ 43 w 47"/>
                <a:gd name="T43" fmla="*/ 67 h 82"/>
                <a:gd name="T44" fmla="*/ 4 w 47"/>
                <a:gd name="T45" fmla="*/ 67 h 82"/>
                <a:gd name="T46" fmla="*/ 4 w 47"/>
                <a:gd name="T47" fmla="*/ 13 h 82"/>
                <a:gd name="T48" fmla="*/ 43 w 47"/>
                <a:gd name="T49" fmla="*/ 13 h 82"/>
                <a:gd name="T50" fmla="*/ 43 w 47"/>
                <a:gd name="T51" fmla="*/ 6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7" h="82">
                  <a:moveTo>
                    <a:pt x="39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8"/>
                    <a:pt x="4" y="82"/>
                    <a:pt x="8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43" y="82"/>
                    <a:pt x="47" y="78"/>
                    <a:pt x="47" y="74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47" y="3"/>
                    <a:pt x="43" y="0"/>
                    <a:pt x="39" y="0"/>
                  </a:cubicBezTo>
                  <a:close/>
                  <a:moveTo>
                    <a:pt x="19" y="6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9" y="6"/>
                    <a:pt x="29" y="6"/>
                    <a:pt x="29" y="7"/>
                  </a:cubicBezTo>
                  <a:cubicBezTo>
                    <a:pt x="29" y="8"/>
                    <a:pt x="29" y="8"/>
                    <a:pt x="28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7" y="8"/>
                    <a:pt x="17" y="7"/>
                  </a:cubicBezTo>
                  <a:cubicBezTo>
                    <a:pt x="17" y="6"/>
                    <a:pt x="18" y="6"/>
                    <a:pt x="19" y="6"/>
                  </a:cubicBezTo>
                  <a:close/>
                  <a:moveTo>
                    <a:pt x="23" y="77"/>
                  </a:moveTo>
                  <a:cubicBezTo>
                    <a:pt x="22" y="77"/>
                    <a:pt x="21" y="75"/>
                    <a:pt x="21" y="74"/>
                  </a:cubicBezTo>
                  <a:cubicBezTo>
                    <a:pt x="21" y="73"/>
                    <a:pt x="22" y="71"/>
                    <a:pt x="23" y="71"/>
                  </a:cubicBezTo>
                  <a:cubicBezTo>
                    <a:pt x="25" y="71"/>
                    <a:pt x="26" y="73"/>
                    <a:pt x="26" y="74"/>
                  </a:cubicBezTo>
                  <a:cubicBezTo>
                    <a:pt x="26" y="75"/>
                    <a:pt x="25" y="77"/>
                    <a:pt x="23" y="77"/>
                  </a:cubicBezTo>
                  <a:close/>
                  <a:moveTo>
                    <a:pt x="43" y="67"/>
                  </a:moveTo>
                  <a:cubicBezTo>
                    <a:pt x="4" y="67"/>
                    <a:pt x="4" y="67"/>
                    <a:pt x="4" y="67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3" y="13"/>
                    <a:pt x="43" y="13"/>
                    <a:pt x="43" y="13"/>
                  </a:cubicBezTo>
                  <a:lnTo>
                    <a:pt x="43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23" name="Grup 22"/>
          <p:cNvGrpSpPr/>
          <p:nvPr/>
        </p:nvGrpSpPr>
        <p:grpSpPr>
          <a:xfrm>
            <a:off x="9937750" y="92075"/>
            <a:ext cx="492125" cy="500063"/>
            <a:chOff x="9937750" y="92075"/>
            <a:chExt cx="492125" cy="500063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9937750" y="92075"/>
              <a:ext cx="492125" cy="500063"/>
            </a:xfrm>
            <a:prstGeom prst="ellipse">
              <a:avLst/>
            </a:prstGeom>
            <a:solidFill>
              <a:srgbClr val="231F20"/>
            </a:solidFill>
            <a:ln w="428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10034588" y="234950"/>
              <a:ext cx="296863" cy="206375"/>
            </a:xfrm>
            <a:custGeom>
              <a:avLst/>
              <a:gdLst>
                <a:gd name="T0" fmla="*/ 82 w 82"/>
                <a:gd name="T1" fmla="*/ 2 h 56"/>
                <a:gd name="T2" fmla="*/ 80 w 82"/>
                <a:gd name="T3" fmla="*/ 0 h 56"/>
                <a:gd name="T4" fmla="*/ 3 w 82"/>
                <a:gd name="T5" fmla="*/ 0 h 56"/>
                <a:gd name="T6" fmla="*/ 1 w 82"/>
                <a:gd name="T7" fmla="*/ 2 h 56"/>
                <a:gd name="T8" fmla="*/ 0 w 82"/>
                <a:gd name="T9" fmla="*/ 54 h 56"/>
                <a:gd name="T10" fmla="*/ 3 w 82"/>
                <a:gd name="T11" fmla="*/ 56 h 56"/>
                <a:gd name="T12" fmla="*/ 80 w 82"/>
                <a:gd name="T13" fmla="*/ 56 h 56"/>
                <a:gd name="T14" fmla="*/ 82 w 82"/>
                <a:gd name="T15" fmla="*/ 54 h 56"/>
                <a:gd name="T16" fmla="*/ 82 w 82"/>
                <a:gd name="T17" fmla="*/ 2 h 56"/>
                <a:gd name="T18" fmla="*/ 79 w 82"/>
                <a:gd name="T19" fmla="*/ 46 h 56"/>
                <a:gd name="T20" fmla="*/ 4 w 82"/>
                <a:gd name="T21" fmla="*/ 46 h 56"/>
                <a:gd name="T22" fmla="*/ 4 w 82"/>
                <a:gd name="T23" fmla="*/ 3 h 56"/>
                <a:gd name="T24" fmla="*/ 79 w 82"/>
                <a:gd name="T25" fmla="*/ 3 h 56"/>
                <a:gd name="T26" fmla="*/ 79 w 82"/>
                <a:gd name="T27" fmla="*/ 4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56">
                  <a:moveTo>
                    <a:pt x="82" y="2"/>
                  </a:moveTo>
                  <a:cubicBezTo>
                    <a:pt x="82" y="1"/>
                    <a:pt x="81" y="0"/>
                    <a:pt x="8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1" y="1"/>
                    <a:pt x="1" y="2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5"/>
                    <a:pt x="1" y="56"/>
                    <a:pt x="3" y="56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81" y="56"/>
                    <a:pt x="82" y="55"/>
                    <a:pt x="82" y="54"/>
                  </a:cubicBezTo>
                  <a:lnTo>
                    <a:pt x="82" y="2"/>
                  </a:lnTo>
                  <a:close/>
                  <a:moveTo>
                    <a:pt x="79" y="46"/>
                  </a:moveTo>
                  <a:cubicBezTo>
                    <a:pt x="4" y="46"/>
                    <a:pt x="4" y="46"/>
                    <a:pt x="4" y="46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79" y="3"/>
                    <a:pt x="79" y="3"/>
                    <a:pt x="79" y="3"/>
                  </a:cubicBezTo>
                  <a:lnTo>
                    <a:pt x="79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3" name="Freeform 12"/>
          <p:cNvSpPr>
            <a:spLocks/>
          </p:cNvSpPr>
          <p:nvPr/>
        </p:nvSpPr>
        <p:spPr bwMode="auto">
          <a:xfrm>
            <a:off x="10133013" y="449263"/>
            <a:ext cx="101600" cy="33338"/>
          </a:xfrm>
          <a:custGeom>
            <a:avLst/>
            <a:gdLst>
              <a:gd name="T0" fmla="*/ 27 w 28"/>
              <a:gd name="T1" fmla="*/ 8 h 9"/>
              <a:gd name="T2" fmla="*/ 23 w 28"/>
              <a:gd name="T3" fmla="*/ 1 h 9"/>
              <a:gd name="T4" fmla="*/ 23 w 28"/>
              <a:gd name="T5" fmla="*/ 0 h 9"/>
              <a:gd name="T6" fmla="*/ 14 w 28"/>
              <a:gd name="T7" fmla="*/ 0 h 9"/>
              <a:gd name="T8" fmla="*/ 5 w 28"/>
              <a:gd name="T9" fmla="*/ 0 h 9"/>
              <a:gd name="T10" fmla="*/ 5 w 28"/>
              <a:gd name="T11" fmla="*/ 1 h 9"/>
              <a:gd name="T12" fmla="*/ 1 w 28"/>
              <a:gd name="T13" fmla="*/ 8 h 9"/>
              <a:gd name="T14" fmla="*/ 1 w 28"/>
              <a:gd name="T15" fmla="*/ 9 h 9"/>
              <a:gd name="T16" fmla="*/ 14 w 28"/>
              <a:gd name="T17" fmla="*/ 9 h 9"/>
              <a:gd name="T18" fmla="*/ 27 w 28"/>
              <a:gd name="T19" fmla="*/ 9 h 9"/>
              <a:gd name="T20" fmla="*/ 27 w 28"/>
              <a:gd name="T21" fmla="*/ 8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" h="9">
                <a:moveTo>
                  <a:pt x="27" y="8"/>
                </a:moveTo>
                <a:cubicBezTo>
                  <a:pt x="24" y="7"/>
                  <a:pt x="23" y="5"/>
                  <a:pt x="23" y="1"/>
                </a:cubicBezTo>
                <a:cubicBezTo>
                  <a:pt x="23" y="0"/>
                  <a:pt x="23" y="0"/>
                  <a:pt x="23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1"/>
                  <a:pt x="5" y="1"/>
                  <a:pt x="5" y="1"/>
                </a:cubicBezTo>
                <a:cubicBezTo>
                  <a:pt x="5" y="5"/>
                  <a:pt x="4" y="7"/>
                  <a:pt x="1" y="8"/>
                </a:cubicBezTo>
                <a:cubicBezTo>
                  <a:pt x="0" y="8"/>
                  <a:pt x="0" y="9"/>
                  <a:pt x="1" y="9"/>
                </a:cubicBezTo>
                <a:cubicBezTo>
                  <a:pt x="14" y="9"/>
                  <a:pt x="14" y="9"/>
                  <a:pt x="14" y="9"/>
                </a:cubicBezTo>
                <a:cubicBezTo>
                  <a:pt x="27" y="9"/>
                  <a:pt x="27" y="9"/>
                  <a:pt x="27" y="9"/>
                </a:cubicBezTo>
                <a:cubicBezTo>
                  <a:pt x="28" y="9"/>
                  <a:pt x="28" y="8"/>
                  <a:pt x="27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grpSp>
        <p:nvGrpSpPr>
          <p:cNvPr id="25" name="Grup 24"/>
          <p:cNvGrpSpPr/>
          <p:nvPr/>
        </p:nvGrpSpPr>
        <p:grpSpPr>
          <a:xfrm>
            <a:off x="11088688" y="92075"/>
            <a:ext cx="492125" cy="500063"/>
            <a:chOff x="11088688" y="92075"/>
            <a:chExt cx="492125" cy="500063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1088688" y="92075"/>
              <a:ext cx="492125" cy="500063"/>
            </a:xfrm>
            <a:prstGeom prst="ellipse">
              <a:avLst/>
            </a:prstGeom>
            <a:solidFill>
              <a:srgbClr val="11A74F"/>
            </a:solidFill>
            <a:ln w="428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431588" y="228600"/>
              <a:ext cx="25400" cy="58738"/>
            </a:xfrm>
            <a:custGeom>
              <a:avLst/>
              <a:gdLst>
                <a:gd name="T0" fmla="*/ 2 w 7"/>
                <a:gd name="T1" fmla="*/ 16 h 16"/>
                <a:gd name="T2" fmla="*/ 2 w 7"/>
                <a:gd name="T3" fmla="*/ 0 h 16"/>
                <a:gd name="T4" fmla="*/ 0 w 7"/>
                <a:gd name="T5" fmla="*/ 3 h 16"/>
                <a:gd name="T6" fmla="*/ 0 w 7"/>
                <a:gd name="T7" fmla="*/ 14 h 16"/>
                <a:gd name="T8" fmla="*/ 2 w 7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6">
                  <a:moveTo>
                    <a:pt x="2" y="16"/>
                  </a:moveTo>
                  <a:cubicBezTo>
                    <a:pt x="7" y="12"/>
                    <a:pt x="7" y="5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" y="6"/>
                    <a:pt x="3" y="11"/>
                    <a:pt x="0" y="14"/>
                  </a:cubicBezTo>
                  <a:lnTo>
                    <a:pt x="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1450638" y="209550"/>
              <a:ext cx="28575" cy="100013"/>
            </a:xfrm>
            <a:custGeom>
              <a:avLst/>
              <a:gdLst>
                <a:gd name="T0" fmla="*/ 3 w 8"/>
                <a:gd name="T1" fmla="*/ 0 h 27"/>
                <a:gd name="T2" fmla="*/ 0 w 8"/>
                <a:gd name="T3" fmla="*/ 2 h 27"/>
                <a:gd name="T4" fmla="*/ 5 w 8"/>
                <a:gd name="T5" fmla="*/ 13 h 27"/>
                <a:gd name="T6" fmla="*/ 0 w 8"/>
                <a:gd name="T7" fmla="*/ 24 h 27"/>
                <a:gd name="T8" fmla="*/ 3 w 8"/>
                <a:gd name="T9" fmla="*/ 27 h 27"/>
                <a:gd name="T10" fmla="*/ 8 w 8"/>
                <a:gd name="T11" fmla="*/ 13 h 27"/>
                <a:gd name="T12" fmla="*/ 3 w 8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7">
                  <a:moveTo>
                    <a:pt x="3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3" y="5"/>
                    <a:pt x="5" y="9"/>
                    <a:pt x="5" y="13"/>
                  </a:cubicBezTo>
                  <a:cubicBezTo>
                    <a:pt x="5" y="17"/>
                    <a:pt x="3" y="21"/>
                    <a:pt x="0" y="24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6" y="23"/>
                    <a:pt x="8" y="18"/>
                    <a:pt x="8" y="13"/>
                  </a:cubicBezTo>
                  <a:cubicBezTo>
                    <a:pt x="8" y="8"/>
                    <a:pt x="6" y="3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1363325" y="228600"/>
              <a:ext cx="28575" cy="58738"/>
            </a:xfrm>
            <a:custGeom>
              <a:avLst/>
              <a:gdLst>
                <a:gd name="T0" fmla="*/ 5 w 8"/>
                <a:gd name="T1" fmla="*/ 16 h 16"/>
                <a:gd name="T2" fmla="*/ 8 w 8"/>
                <a:gd name="T3" fmla="*/ 14 h 16"/>
                <a:gd name="T4" fmla="*/ 8 w 8"/>
                <a:gd name="T5" fmla="*/ 3 h 16"/>
                <a:gd name="T6" fmla="*/ 5 w 8"/>
                <a:gd name="T7" fmla="*/ 0 h 16"/>
                <a:gd name="T8" fmla="*/ 5 w 8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6">
                  <a:moveTo>
                    <a:pt x="5" y="16"/>
                  </a:moveTo>
                  <a:cubicBezTo>
                    <a:pt x="8" y="14"/>
                    <a:pt x="8" y="14"/>
                    <a:pt x="8" y="14"/>
                  </a:cubicBezTo>
                  <a:cubicBezTo>
                    <a:pt x="5" y="11"/>
                    <a:pt x="5" y="6"/>
                    <a:pt x="8" y="3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5"/>
                    <a:pt x="0" y="12"/>
                    <a:pt x="5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1341100" y="209550"/>
              <a:ext cx="30163" cy="100013"/>
            </a:xfrm>
            <a:custGeom>
              <a:avLst/>
              <a:gdLst>
                <a:gd name="T0" fmla="*/ 8 w 8"/>
                <a:gd name="T1" fmla="*/ 24 h 27"/>
                <a:gd name="T2" fmla="*/ 4 w 8"/>
                <a:gd name="T3" fmla="*/ 13 h 27"/>
                <a:gd name="T4" fmla="*/ 8 w 8"/>
                <a:gd name="T5" fmla="*/ 2 h 27"/>
                <a:gd name="T6" fmla="*/ 5 w 8"/>
                <a:gd name="T7" fmla="*/ 0 h 27"/>
                <a:gd name="T8" fmla="*/ 0 w 8"/>
                <a:gd name="T9" fmla="*/ 13 h 27"/>
                <a:gd name="T10" fmla="*/ 5 w 8"/>
                <a:gd name="T11" fmla="*/ 27 h 27"/>
                <a:gd name="T12" fmla="*/ 8 w 8"/>
                <a:gd name="T13" fmla="*/ 2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7">
                  <a:moveTo>
                    <a:pt x="8" y="24"/>
                  </a:moveTo>
                  <a:cubicBezTo>
                    <a:pt x="5" y="21"/>
                    <a:pt x="4" y="17"/>
                    <a:pt x="4" y="13"/>
                  </a:cubicBezTo>
                  <a:cubicBezTo>
                    <a:pt x="4" y="9"/>
                    <a:pt x="5" y="5"/>
                    <a:pt x="8" y="2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3"/>
                    <a:pt x="0" y="8"/>
                    <a:pt x="0" y="13"/>
                  </a:cubicBezTo>
                  <a:cubicBezTo>
                    <a:pt x="0" y="18"/>
                    <a:pt x="2" y="23"/>
                    <a:pt x="5" y="27"/>
                  </a:cubicBezTo>
                  <a:lnTo>
                    <a:pt x="8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11185525" y="242888"/>
              <a:ext cx="260350" cy="212725"/>
            </a:xfrm>
            <a:custGeom>
              <a:avLst/>
              <a:gdLst>
                <a:gd name="T0" fmla="*/ 68 w 72"/>
                <a:gd name="T1" fmla="*/ 32 h 58"/>
                <a:gd name="T2" fmla="*/ 64 w 72"/>
                <a:gd name="T3" fmla="*/ 32 h 58"/>
                <a:gd name="T4" fmla="*/ 64 w 72"/>
                <a:gd name="T5" fmla="*/ 8 h 58"/>
                <a:gd name="T6" fmla="*/ 66 w 72"/>
                <a:gd name="T7" fmla="*/ 4 h 58"/>
                <a:gd name="T8" fmla="*/ 62 w 72"/>
                <a:gd name="T9" fmla="*/ 0 h 58"/>
                <a:gd name="T10" fmla="*/ 58 w 72"/>
                <a:gd name="T11" fmla="*/ 4 h 58"/>
                <a:gd name="T12" fmla="*/ 60 w 72"/>
                <a:gd name="T13" fmla="*/ 8 h 58"/>
                <a:gd name="T14" fmla="*/ 60 w 72"/>
                <a:gd name="T15" fmla="*/ 32 h 58"/>
                <a:gd name="T16" fmla="*/ 4 w 72"/>
                <a:gd name="T17" fmla="*/ 32 h 58"/>
                <a:gd name="T18" fmla="*/ 0 w 72"/>
                <a:gd name="T19" fmla="*/ 36 h 58"/>
                <a:gd name="T20" fmla="*/ 0 w 72"/>
                <a:gd name="T21" fmla="*/ 58 h 58"/>
                <a:gd name="T22" fmla="*/ 72 w 72"/>
                <a:gd name="T23" fmla="*/ 58 h 58"/>
                <a:gd name="T24" fmla="*/ 72 w 72"/>
                <a:gd name="T25" fmla="*/ 36 h 58"/>
                <a:gd name="T26" fmla="*/ 68 w 72"/>
                <a:gd name="T27" fmla="*/ 32 h 58"/>
                <a:gd name="T28" fmla="*/ 5 w 72"/>
                <a:gd name="T29" fmla="*/ 40 h 58"/>
                <a:gd name="T30" fmla="*/ 4 w 72"/>
                <a:gd name="T31" fmla="*/ 38 h 58"/>
                <a:gd name="T32" fmla="*/ 5 w 72"/>
                <a:gd name="T33" fmla="*/ 36 h 58"/>
                <a:gd name="T34" fmla="*/ 7 w 72"/>
                <a:gd name="T35" fmla="*/ 38 h 58"/>
                <a:gd name="T36" fmla="*/ 5 w 72"/>
                <a:gd name="T37" fmla="*/ 40 h 58"/>
                <a:gd name="T38" fmla="*/ 13 w 72"/>
                <a:gd name="T39" fmla="*/ 40 h 58"/>
                <a:gd name="T40" fmla="*/ 11 w 72"/>
                <a:gd name="T41" fmla="*/ 38 h 58"/>
                <a:gd name="T42" fmla="*/ 13 w 72"/>
                <a:gd name="T43" fmla="*/ 36 h 58"/>
                <a:gd name="T44" fmla="*/ 15 w 72"/>
                <a:gd name="T45" fmla="*/ 38 h 58"/>
                <a:gd name="T46" fmla="*/ 13 w 72"/>
                <a:gd name="T47" fmla="*/ 40 h 58"/>
                <a:gd name="T48" fmla="*/ 37 w 72"/>
                <a:gd name="T49" fmla="*/ 40 h 58"/>
                <a:gd name="T50" fmla="*/ 21 w 72"/>
                <a:gd name="T51" fmla="*/ 40 h 58"/>
                <a:gd name="T52" fmla="*/ 19 w 72"/>
                <a:gd name="T53" fmla="*/ 38 h 58"/>
                <a:gd name="T54" fmla="*/ 21 w 72"/>
                <a:gd name="T55" fmla="*/ 36 h 58"/>
                <a:gd name="T56" fmla="*/ 37 w 72"/>
                <a:gd name="T57" fmla="*/ 36 h 58"/>
                <a:gd name="T58" fmla="*/ 39 w 72"/>
                <a:gd name="T59" fmla="*/ 38 h 58"/>
                <a:gd name="T60" fmla="*/ 37 w 72"/>
                <a:gd name="T61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2" h="58">
                  <a:moveTo>
                    <a:pt x="68" y="32"/>
                  </a:moveTo>
                  <a:cubicBezTo>
                    <a:pt x="64" y="32"/>
                    <a:pt x="64" y="32"/>
                    <a:pt x="64" y="32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5" y="7"/>
                    <a:pt x="66" y="6"/>
                    <a:pt x="66" y="4"/>
                  </a:cubicBezTo>
                  <a:cubicBezTo>
                    <a:pt x="66" y="2"/>
                    <a:pt x="64" y="0"/>
                    <a:pt x="62" y="0"/>
                  </a:cubicBezTo>
                  <a:cubicBezTo>
                    <a:pt x="60" y="0"/>
                    <a:pt x="58" y="2"/>
                    <a:pt x="58" y="4"/>
                  </a:cubicBezTo>
                  <a:cubicBezTo>
                    <a:pt x="58" y="6"/>
                    <a:pt x="59" y="7"/>
                    <a:pt x="60" y="8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72" y="58"/>
                    <a:pt x="72" y="58"/>
                    <a:pt x="72" y="58"/>
                  </a:cubicBezTo>
                  <a:cubicBezTo>
                    <a:pt x="72" y="36"/>
                    <a:pt x="72" y="36"/>
                    <a:pt x="72" y="36"/>
                  </a:cubicBezTo>
                  <a:cubicBezTo>
                    <a:pt x="72" y="34"/>
                    <a:pt x="70" y="32"/>
                    <a:pt x="68" y="32"/>
                  </a:cubicBezTo>
                  <a:close/>
                  <a:moveTo>
                    <a:pt x="5" y="40"/>
                  </a:moveTo>
                  <a:cubicBezTo>
                    <a:pt x="4" y="40"/>
                    <a:pt x="4" y="39"/>
                    <a:pt x="4" y="38"/>
                  </a:cubicBezTo>
                  <a:cubicBezTo>
                    <a:pt x="4" y="37"/>
                    <a:pt x="4" y="36"/>
                    <a:pt x="5" y="36"/>
                  </a:cubicBezTo>
                  <a:cubicBezTo>
                    <a:pt x="6" y="36"/>
                    <a:pt x="7" y="37"/>
                    <a:pt x="7" y="38"/>
                  </a:cubicBezTo>
                  <a:cubicBezTo>
                    <a:pt x="7" y="39"/>
                    <a:pt x="7" y="40"/>
                    <a:pt x="5" y="40"/>
                  </a:cubicBezTo>
                  <a:close/>
                  <a:moveTo>
                    <a:pt x="13" y="40"/>
                  </a:moveTo>
                  <a:cubicBezTo>
                    <a:pt x="12" y="40"/>
                    <a:pt x="11" y="39"/>
                    <a:pt x="11" y="38"/>
                  </a:cubicBezTo>
                  <a:cubicBezTo>
                    <a:pt x="11" y="37"/>
                    <a:pt x="12" y="36"/>
                    <a:pt x="13" y="36"/>
                  </a:cubicBezTo>
                  <a:cubicBezTo>
                    <a:pt x="14" y="36"/>
                    <a:pt x="15" y="37"/>
                    <a:pt x="15" y="38"/>
                  </a:cubicBezTo>
                  <a:cubicBezTo>
                    <a:pt x="15" y="39"/>
                    <a:pt x="14" y="40"/>
                    <a:pt x="13" y="40"/>
                  </a:cubicBezTo>
                  <a:close/>
                  <a:moveTo>
                    <a:pt x="37" y="40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20" y="40"/>
                    <a:pt x="19" y="39"/>
                    <a:pt x="19" y="38"/>
                  </a:cubicBezTo>
                  <a:cubicBezTo>
                    <a:pt x="19" y="37"/>
                    <a:pt x="20" y="36"/>
                    <a:pt x="21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8" y="36"/>
                    <a:pt x="39" y="37"/>
                    <a:pt x="39" y="38"/>
                  </a:cubicBezTo>
                  <a:cubicBezTo>
                    <a:pt x="39" y="39"/>
                    <a:pt x="38" y="40"/>
                    <a:pt x="37" y="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24" name="Grup 23"/>
          <p:cNvGrpSpPr/>
          <p:nvPr/>
        </p:nvGrpSpPr>
        <p:grpSpPr>
          <a:xfrm>
            <a:off x="10512425" y="92075"/>
            <a:ext cx="492125" cy="500063"/>
            <a:chOff x="10512425" y="92075"/>
            <a:chExt cx="492125" cy="500063"/>
          </a:xfrm>
        </p:grpSpPr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0512425" y="92075"/>
              <a:ext cx="492125" cy="500063"/>
            </a:xfrm>
            <a:prstGeom prst="ellipse">
              <a:avLst/>
            </a:prstGeom>
            <a:solidFill>
              <a:srgbClr val="FAB529"/>
            </a:solidFill>
            <a:ln w="42863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0679113" y="209550"/>
              <a:ext cx="184150" cy="261938"/>
            </a:xfrm>
            <a:custGeom>
              <a:avLst/>
              <a:gdLst>
                <a:gd name="T0" fmla="*/ 116 w 116"/>
                <a:gd name="T1" fmla="*/ 77 h 165"/>
                <a:gd name="T2" fmla="*/ 0 w 116"/>
                <a:gd name="T3" fmla="*/ 0 h 165"/>
                <a:gd name="T4" fmla="*/ 5 w 116"/>
                <a:gd name="T5" fmla="*/ 141 h 165"/>
                <a:gd name="T6" fmla="*/ 41 w 116"/>
                <a:gd name="T7" fmla="*/ 107 h 165"/>
                <a:gd name="T8" fmla="*/ 75 w 116"/>
                <a:gd name="T9" fmla="*/ 165 h 165"/>
                <a:gd name="T10" fmla="*/ 103 w 116"/>
                <a:gd name="T11" fmla="*/ 151 h 165"/>
                <a:gd name="T12" fmla="*/ 69 w 116"/>
                <a:gd name="T13" fmla="*/ 90 h 165"/>
                <a:gd name="T14" fmla="*/ 116 w 116"/>
                <a:gd name="T15" fmla="*/ 7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65">
                  <a:moveTo>
                    <a:pt x="116" y="77"/>
                  </a:moveTo>
                  <a:lnTo>
                    <a:pt x="0" y="0"/>
                  </a:lnTo>
                  <a:lnTo>
                    <a:pt x="5" y="141"/>
                  </a:lnTo>
                  <a:lnTo>
                    <a:pt x="41" y="107"/>
                  </a:lnTo>
                  <a:lnTo>
                    <a:pt x="75" y="165"/>
                  </a:lnTo>
                  <a:lnTo>
                    <a:pt x="103" y="151"/>
                  </a:lnTo>
                  <a:lnTo>
                    <a:pt x="69" y="90"/>
                  </a:lnTo>
                  <a:lnTo>
                    <a:pt x="116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41" name="Metin kutusu 40"/>
          <p:cNvSpPr txBox="1"/>
          <p:nvPr/>
        </p:nvSpPr>
        <p:spPr>
          <a:xfrm>
            <a:off x="633413" y="629652"/>
            <a:ext cx="7106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Teknoloji Bağımlılığı Nedir?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633413" y="1454613"/>
            <a:ext cx="2513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0C7235"/>
                </a:solidFill>
              </a:rPr>
              <a:t>Örneğin bir çocuk;</a:t>
            </a:r>
          </a:p>
        </p:txBody>
      </p:sp>
      <p:sp>
        <p:nvSpPr>
          <p:cNvPr id="44" name="Dikdörtgen 43"/>
          <p:cNvSpPr/>
          <p:nvPr/>
        </p:nvSpPr>
        <p:spPr>
          <a:xfrm>
            <a:off x="6277573" y="5463520"/>
            <a:ext cx="45217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solidFill>
                  <a:srgbClr val="0C7235"/>
                </a:solidFill>
              </a:rPr>
              <a:t>... o bir teknoloji bağımlısıdır.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770493" y="1754812"/>
            <a:ext cx="8839438" cy="3970318"/>
            <a:chOff x="768283" y="1692165"/>
            <a:chExt cx="8839438" cy="3970318"/>
          </a:xfrm>
        </p:grpSpPr>
        <p:sp>
          <p:nvSpPr>
            <p:cNvPr id="42" name="Metin kutusu 41"/>
            <p:cNvSpPr txBox="1"/>
            <p:nvPr/>
          </p:nvSpPr>
          <p:spPr>
            <a:xfrm>
              <a:off x="979688" y="1692165"/>
              <a:ext cx="8628033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tr-TR" b="1" dirty="0">
                  <a:solidFill>
                    <a:srgbClr val="0070C0"/>
                  </a:solidFill>
                </a:rPr>
                <a:t>Devamlı bilgisayar oyunu oynamak istiyorsa</a:t>
              </a:r>
              <a:r>
                <a:rPr lang="tr-TR" b="1" dirty="0"/>
                <a:t>,</a:t>
              </a:r>
            </a:p>
            <a:p>
              <a:pPr>
                <a:lnSpc>
                  <a:spcPct val="200000"/>
                </a:lnSpc>
              </a:pPr>
              <a:r>
                <a:rPr lang="tr-TR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Oyun oynamadığı zamanlarda aklı hep oyunlarında kalıyorsa,</a:t>
              </a:r>
            </a:p>
            <a:p>
              <a:pPr>
                <a:lnSpc>
                  <a:spcPct val="200000"/>
                </a:lnSpc>
              </a:pPr>
              <a:r>
                <a:rPr lang="tr-TR" b="1" dirty="0">
                  <a:solidFill>
                    <a:srgbClr val="FF0000"/>
                  </a:solidFill>
                </a:rPr>
                <a:t>Bilgisayar oyunları yüzünden uykusuz kalıyorsa, 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Derslerine çalışmıyor ve başarısı düşüyorsa,</a:t>
              </a:r>
            </a:p>
            <a:p>
              <a:pPr>
                <a:lnSpc>
                  <a:spcPct val="200000"/>
                </a:lnSpc>
              </a:pPr>
              <a:r>
                <a:rPr lang="tr-TR" b="1" dirty="0">
                  <a:solidFill>
                    <a:srgbClr val="0070C0"/>
                  </a:solidFill>
                </a:rPr>
                <a:t>Bilgisayar, tablet vb. başındayken zamanın nasıl geçtiğini fark etmiyorsa</a:t>
              </a:r>
              <a:r>
                <a:rPr lang="tr-TR" b="1" dirty="0"/>
                <a:t>,</a:t>
              </a:r>
            </a:p>
            <a:p>
              <a:pPr>
                <a:lnSpc>
                  <a:spcPct val="200000"/>
                </a:lnSpc>
              </a:pPr>
              <a:r>
                <a:rPr lang="tr-TR" b="1" dirty="0"/>
                <a:t>Arkadaşlarından uzak kalıyorsa ve ailesiyle arası bozuluyorsa,</a:t>
              </a:r>
            </a:p>
            <a:p>
              <a:pPr>
                <a:lnSpc>
                  <a:spcPct val="200000"/>
                </a:lnSpc>
              </a:pPr>
              <a:r>
                <a:rPr lang="tr-TR" b="1" dirty="0">
                  <a:solidFill>
                    <a:srgbClr val="FF0000"/>
                  </a:solidFill>
                </a:rPr>
                <a:t>Yemeklerini bile bilgisayar, tablet vb. başında yemek istiyorsa</a:t>
              </a:r>
              <a:r>
                <a:rPr lang="tr-TR" b="1" dirty="0"/>
                <a:t>,</a:t>
              </a:r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3225" y="1976052"/>
              <a:ext cx="212500" cy="212500"/>
            </a:xfrm>
            <a:prstGeom prst="rect">
              <a:avLst/>
            </a:prstGeom>
          </p:spPr>
        </p:pic>
        <p:pic>
          <p:nvPicPr>
            <p:cNvPr id="43" name="Resim 4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3225" y="2529445"/>
              <a:ext cx="212500" cy="212500"/>
            </a:xfrm>
            <a:prstGeom prst="rect">
              <a:avLst/>
            </a:prstGeom>
          </p:spPr>
        </p:pic>
        <p:pic>
          <p:nvPicPr>
            <p:cNvPr id="45" name="Resim 4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8283" y="3102864"/>
              <a:ext cx="212500" cy="2125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3225" y="3644775"/>
              <a:ext cx="212500" cy="2125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3225" y="4198168"/>
              <a:ext cx="212500" cy="2125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8283" y="4729642"/>
              <a:ext cx="212500" cy="212500"/>
            </a:xfrm>
            <a:prstGeom prst="rect">
              <a:avLst/>
            </a:prstGeom>
          </p:spPr>
        </p:pic>
      </p:grpSp>
      <p:pic>
        <p:nvPicPr>
          <p:cNvPr id="46" name="Resim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058" y="5357270"/>
            <a:ext cx="212500" cy="21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15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41" grpId="0"/>
      <p:bldP spid="26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etin kutusu 21"/>
          <p:cNvSpPr txBox="1"/>
          <p:nvPr/>
        </p:nvSpPr>
        <p:spPr>
          <a:xfrm>
            <a:off x="4744559" y="2540697"/>
            <a:ext cx="1919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>
                <a:solidFill>
                  <a:srgbClr val="231F20"/>
                </a:solidFill>
              </a:rPr>
              <a:t>Teknoloji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4505761" y="2957808"/>
            <a:ext cx="1518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>
                <a:solidFill>
                  <a:srgbClr val="231F20"/>
                </a:solidFill>
              </a:rPr>
              <a:t>derken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5894568" y="2929996"/>
            <a:ext cx="5405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>
                <a:solidFill>
                  <a:srgbClr val="231F20"/>
                </a:solidFill>
              </a:rPr>
              <a:t>?</a:t>
            </a:r>
          </a:p>
        </p:txBody>
      </p:sp>
      <p:grpSp>
        <p:nvGrpSpPr>
          <p:cNvPr id="32" name="Grup 31"/>
          <p:cNvGrpSpPr/>
          <p:nvPr/>
        </p:nvGrpSpPr>
        <p:grpSpPr>
          <a:xfrm>
            <a:off x="2846388" y="384175"/>
            <a:ext cx="5905500" cy="5254625"/>
            <a:chOff x="2846388" y="384175"/>
            <a:chExt cx="5905500" cy="5254625"/>
          </a:xfrm>
        </p:grpSpPr>
        <p:sp>
          <p:nvSpPr>
            <p:cNvPr id="30" name="Oval 22"/>
            <p:cNvSpPr>
              <a:spLocks noChangeArrowheads="1"/>
            </p:cNvSpPr>
            <p:nvPr/>
          </p:nvSpPr>
          <p:spPr bwMode="auto">
            <a:xfrm>
              <a:off x="2846388" y="384175"/>
              <a:ext cx="2174875" cy="2176462"/>
            </a:xfrm>
            <a:prstGeom prst="ellipse">
              <a:avLst/>
            </a:prstGeom>
            <a:noFill/>
            <a:ln w="15875" cap="flat">
              <a:solidFill>
                <a:srgbClr val="E61F4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6" name="Oval 19"/>
            <p:cNvSpPr>
              <a:spLocks noChangeArrowheads="1"/>
            </p:cNvSpPr>
            <p:nvPr/>
          </p:nvSpPr>
          <p:spPr bwMode="auto">
            <a:xfrm>
              <a:off x="6426200" y="3770313"/>
              <a:ext cx="1544638" cy="1544637"/>
            </a:xfrm>
            <a:prstGeom prst="ellipse">
              <a:avLst/>
            </a:prstGeom>
            <a:solidFill>
              <a:srgbClr val="FFFFFF"/>
            </a:solidFill>
            <a:ln w="15875" cap="flat">
              <a:solidFill>
                <a:srgbClr val="231F2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7" name="Oval 20"/>
            <p:cNvSpPr>
              <a:spLocks noChangeArrowheads="1"/>
            </p:cNvSpPr>
            <p:nvPr/>
          </p:nvSpPr>
          <p:spPr bwMode="auto">
            <a:xfrm>
              <a:off x="3294063" y="3852863"/>
              <a:ext cx="1784350" cy="1785937"/>
            </a:xfrm>
            <a:prstGeom prst="ellipse">
              <a:avLst/>
            </a:prstGeom>
            <a:solidFill>
              <a:srgbClr val="FFFFFF"/>
            </a:solidFill>
            <a:ln w="15875" cap="flat">
              <a:solidFill>
                <a:srgbClr val="11A74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" name="Oval 23"/>
            <p:cNvSpPr>
              <a:spLocks noChangeArrowheads="1"/>
            </p:cNvSpPr>
            <p:nvPr/>
          </p:nvSpPr>
          <p:spPr bwMode="auto">
            <a:xfrm>
              <a:off x="6692900" y="909638"/>
              <a:ext cx="2058988" cy="2060575"/>
            </a:xfrm>
            <a:prstGeom prst="ellipse">
              <a:avLst/>
            </a:prstGeom>
            <a:solidFill>
              <a:srgbClr val="FFFFFF"/>
            </a:solidFill>
            <a:ln w="15875" cap="flat">
              <a:solidFill>
                <a:srgbClr val="FAB52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2" name="Resim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21088" y="1379098"/>
              <a:ext cx="3566250" cy="3566250"/>
            </a:xfrm>
            <a:prstGeom prst="rect">
              <a:avLst/>
            </a:prstGeom>
          </p:spPr>
        </p:pic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2932113" y="468313"/>
              <a:ext cx="2001837" cy="1998663"/>
            </a:xfrm>
            <a:prstGeom prst="ellipse">
              <a:avLst/>
            </a:prstGeom>
            <a:solidFill>
              <a:srgbClr val="E61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6786563" y="996951"/>
              <a:ext cx="1871662" cy="1868488"/>
            </a:xfrm>
            <a:prstGeom prst="ellipse">
              <a:avLst/>
            </a:prstGeom>
            <a:solidFill>
              <a:srgbClr val="FAB5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3375025" y="3929063"/>
              <a:ext cx="1619250" cy="1620838"/>
            </a:xfrm>
            <a:prstGeom prst="ellipse">
              <a:avLst/>
            </a:prstGeom>
            <a:solidFill>
              <a:srgbClr val="11A7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6497638" y="3835401"/>
              <a:ext cx="1401762" cy="1401763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6" name="Resim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71088" y="957090"/>
              <a:ext cx="900000" cy="1012500"/>
            </a:xfrm>
            <a:prstGeom prst="rect">
              <a:avLst/>
            </a:prstGeom>
          </p:spPr>
        </p:pic>
        <p:pic>
          <p:nvPicPr>
            <p:cNvPr id="7" name="Resim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11842" y="1564590"/>
              <a:ext cx="1068750" cy="810000"/>
            </a:xfrm>
            <a:prstGeom prst="rect">
              <a:avLst/>
            </a:prstGeom>
          </p:spPr>
        </p:pic>
        <p:pic>
          <p:nvPicPr>
            <p:cNvPr id="8" name="Resim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93603" y="4424712"/>
              <a:ext cx="900000" cy="708750"/>
            </a:xfrm>
            <a:prstGeom prst="rect">
              <a:avLst/>
            </a:prstGeom>
          </p:spPr>
        </p:pic>
        <p:pic>
          <p:nvPicPr>
            <p:cNvPr id="9" name="Resim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88227" y="4157848"/>
              <a:ext cx="607500" cy="787500"/>
            </a:xfrm>
            <a:prstGeom prst="rect">
              <a:avLst/>
            </a:prstGeom>
          </p:spPr>
        </p:pic>
      </p:grpSp>
      <p:sp>
        <p:nvSpPr>
          <p:cNvPr id="29" name="Metin kutusu 28"/>
          <p:cNvSpPr txBox="1"/>
          <p:nvPr/>
        </p:nvSpPr>
        <p:spPr>
          <a:xfrm>
            <a:off x="1492022" y="1025155"/>
            <a:ext cx="13342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3200" b="1" dirty="0">
                <a:solidFill>
                  <a:srgbClr val="E61F4F"/>
                </a:solidFill>
              </a:rPr>
              <a:t>Sosyal</a:t>
            </a:r>
          </a:p>
          <a:p>
            <a:pPr algn="r"/>
            <a:r>
              <a:rPr lang="tr-TR" sz="3200" b="1" dirty="0">
                <a:solidFill>
                  <a:srgbClr val="E61F4F"/>
                </a:solidFill>
              </a:rPr>
              <a:t>medya</a:t>
            </a:r>
          </a:p>
        </p:txBody>
      </p:sp>
      <p:sp>
        <p:nvSpPr>
          <p:cNvPr id="41" name="Metin kutusu 40"/>
          <p:cNvSpPr txBox="1"/>
          <p:nvPr/>
        </p:nvSpPr>
        <p:spPr>
          <a:xfrm>
            <a:off x="1738623" y="4424712"/>
            <a:ext cx="15163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3200" b="1" dirty="0">
                <a:solidFill>
                  <a:srgbClr val="0F8E43"/>
                </a:solidFill>
              </a:rPr>
              <a:t>Oyun</a:t>
            </a:r>
          </a:p>
          <a:p>
            <a:pPr algn="r"/>
            <a:r>
              <a:rPr lang="tr-TR" sz="3200" b="1" dirty="0">
                <a:solidFill>
                  <a:srgbClr val="0F8E43"/>
                </a:solidFill>
              </a:rPr>
              <a:t>konsolu</a:t>
            </a:r>
          </a:p>
        </p:txBody>
      </p:sp>
      <p:sp>
        <p:nvSpPr>
          <p:cNvPr id="42" name="Metin kutusu 41"/>
          <p:cNvSpPr txBox="1"/>
          <p:nvPr/>
        </p:nvSpPr>
        <p:spPr>
          <a:xfrm>
            <a:off x="8771763" y="1615647"/>
            <a:ext cx="15580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FAB529"/>
                </a:solidFill>
              </a:rPr>
              <a:t>TV ve</a:t>
            </a:r>
          </a:p>
          <a:p>
            <a:r>
              <a:rPr lang="tr-TR" sz="3200" b="1" dirty="0">
                <a:solidFill>
                  <a:srgbClr val="FAB529"/>
                </a:solidFill>
              </a:rPr>
              <a:t>internet</a:t>
            </a:r>
          </a:p>
        </p:txBody>
      </p:sp>
      <p:sp>
        <p:nvSpPr>
          <p:cNvPr id="43" name="Metin kutusu 42"/>
          <p:cNvSpPr txBox="1"/>
          <p:nvPr/>
        </p:nvSpPr>
        <p:spPr>
          <a:xfrm>
            <a:off x="8030673" y="4197655"/>
            <a:ext cx="16179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>
                <a:solidFill>
                  <a:srgbClr val="231F20"/>
                </a:solidFill>
              </a:rPr>
              <a:t>Cep</a:t>
            </a:r>
          </a:p>
          <a:p>
            <a:r>
              <a:rPr lang="tr-TR" sz="3200" b="1" dirty="0">
                <a:solidFill>
                  <a:srgbClr val="231F20"/>
                </a:solidFill>
              </a:rPr>
              <a:t>telefonu</a:t>
            </a:r>
          </a:p>
        </p:txBody>
      </p:sp>
    </p:spTree>
    <p:extLst>
      <p:ext uri="{BB962C8B-B14F-4D97-AF65-F5344CB8AC3E}">
        <p14:creationId xmlns:p14="http://schemas.microsoft.com/office/powerpoint/2010/main" val="12126605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9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Düz Bağlayıcı 28"/>
          <p:cNvCxnSpPr/>
          <p:nvPr/>
        </p:nvCxnSpPr>
        <p:spPr>
          <a:xfrm flipH="1">
            <a:off x="676622" y="1050368"/>
            <a:ext cx="11165838" cy="0"/>
          </a:xfrm>
          <a:prstGeom prst="line">
            <a:avLst/>
          </a:prstGeom>
          <a:ln w="9525">
            <a:solidFill>
              <a:srgbClr val="DADA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Metin kutusu 40"/>
          <p:cNvSpPr txBox="1"/>
          <p:nvPr/>
        </p:nvSpPr>
        <p:spPr>
          <a:xfrm>
            <a:off x="2648588" y="154403"/>
            <a:ext cx="6894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800" b="1" dirty="0"/>
              <a:t>Nasıl Bağımlı Hale Gelinir?</a:t>
            </a: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622" y="1592894"/>
            <a:ext cx="2671479" cy="3728046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943" y="2299925"/>
            <a:ext cx="1395000" cy="630000"/>
          </a:xfrm>
          <a:prstGeom prst="rect">
            <a:avLst/>
          </a:prstGeom>
        </p:spPr>
      </p:pic>
      <p:pic>
        <p:nvPicPr>
          <p:cNvPr id="48" name="Resim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8677439" y="3316143"/>
            <a:ext cx="1395000" cy="630000"/>
          </a:xfrm>
          <a:prstGeom prst="rect">
            <a:avLst/>
          </a:prstGeom>
        </p:spPr>
      </p:pic>
      <p:pic>
        <p:nvPicPr>
          <p:cNvPr id="50" name="Resim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6762943" y="4951885"/>
            <a:ext cx="1395000" cy="630000"/>
          </a:xfrm>
          <a:prstGeom prst="rect">
            <a:avLst/>
          </a:prstGeom>
        </p:spPr>
      </p:pic>
      <p:grpSp>
        <p:nvGrpSpPr>
          <p:cNvPr id="2" name="Grup 1"/>
          <p:cNvGrpSpPr/>
          <p:nvPr/>
        </p:nvGrpSpPr>
        <p:grpSpPr>
          <a:xfrm>
            <a:off x="4584072" y="1587387"/>
            <a:ext cx="1923750" cy="1095038"/>
            <a:chOff x="4584072" y="1587387"/>
            <a:chExt cx="1923750" cy="1095038"/>
          </a:xfrm>
        </p:grpSpPr>
        <p:pic>
          <p:nvPicPr>
            <p:cNvPr id="12" name="Resim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84072" y="2547425"/>
              <a:ext cx="1923750" cy="135000"/>
            </a:xfrm>
            <a:prstGeom prst="rect">
              <a:avLst/>
            </a:prstGeom>
          </p:spPr>
        </p:pic>
        <p:sp>
          <p:nvSpPr>
            <p:cNvPr id="52" name="Metin kutusu 51"/>
            <p:cNvSpPr txBox="1"/>
            <p:nvPr/>
          </p:nvSpPr>
          <p:spPr>
            <a:xfrm>
              <a:off x="4737392" y="1587387"/>
              <a:ext cx="161711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800" b="1" dirty="0">
                  <a:solidFill>
                    <a:srgbClr val="231F20"/>
                  </a:solidFill>
                </a:rPr>
                <a:t>Merak</a:t>
              </a:r>
            </a:p>
            <a:p>
              <a:pPr algn="ctr"/>
              <a:r>
                <a:rPr lang="tr-TR" sz="2800" b="1" dirty="0">
                  <a:solidFill>
                    <a:srgbClr val="231F20"/>
                  </a:solidFill>
                </a:rPr>
                <a:t>ediyorum</a:t>
              </a:r>
            </a:p>
          </p:txBody>
        </p:sp>
      </p:grpSp>
      <p:grpSp>
        <p:nvGrpSpPr>
          <p:cNvPr id="3" name="Grup 2"/>
          <p:cNvGrpSpPr/>
          <p:nvPr/>
        </p:nvGrpSpPr>
        <p:grpSpPr>
          <a:xfrm>
            <a:off x="8292530" y="1577849"/>
            <a:ext cx="2164824" cy="1104576"/>
            <a:chOff x="8292530" y="1577849"/>
            <a:chExt cx="2164824" cy="1104576"/>
          </a:xfrm>
        </p:grpSpPr>
        <p:pic>
          <p:nvPicPr>
            <p:cNvPr id="47" name="Resim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13064" y="2547425"/>
              <a:ext cx="1923750" cy="135000"/>
            </a:xfrm>
            <a:prstGeom prst="rect">
              <a:avLst/>
            </a:prstGeom>
          </p:spPr>
        </p:pic>
        <p:sp>
          <p:nvSpPr>
            <p:cNvPr id="53" name="Metin kutusu 52"/>
            <p:cNvSpPr txBox="1"/>
            <p:nvPr/>
          </p:nvSpPr>
          <p:spPr>
            <a:xfrm>
              <a:off x="8292530" y="1577849"/>
              <a:ext cx="216482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800" b="1" dirty="0">
                  <a:solidFill>
                    <a:srgbClr val="231F20"/>
                  </a:solidFill>
                </a:rPr>
                <a:t>Arkadaşlarım</a:t>
              </a:r>
            </a:p>
            <a:p>
              <a:pPr algn="ctr"/>
              <a:r>
                <a:rPr lang="tr-TR" sz="2800" b="1" dirty="0">
                  <a:solidFill>
                    <a:srgbClr val="231F20"/>
                  </a:solidFill>
                </a:rPr>
                <a:t>oynuyor</a:t>
              </a:r>
            </a:p>
          </p:txBody>
        </p:sp>
      </p:grpSp>
      <p:grpSp>
        <p:nvGrpSpPr>
          <p:cNvPr id="4" name="Grup 3"/>
          <p:cNvGrpSpPr/>
          <p:nvPr/>
        </p:nvGrpSpPr>
        <p:grpSpPr>
          <a:xfrm>
            <a:off x="8269896" y="4217173"/>
            <a:ext cx="2210092" cy="1086551"/>
            <a:chOff x="8269896" y="4217173"/>
            <a:chExt cx="2210092" cy="1086551"/>
          </a:xfrm>
        </p:grpSpPr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13064" y="5168724"/>
              <a:ext cx="1923750" cy="135000"/>
            </a:xfrm>
            <a:prstGeom prst="rect">
              <a:avLst/>
            </a:prstGeom>
          </p:spPr>
        </p:pic>
        <p:sp>
          <p:nvSpPr>
            <p:cNvPr id="54" name="Metin kutusu 53"/>
            <p:cNvSpPr txBox="1"/>
            <p:nvPr/>
          </p:nvSpPr>
          <p:spPr>
            <a:xfrm>
              <a:off x="8269896" y="4217173"/>
              <a:ext cx="2210092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800" b="1" dirty="0">
                  <a:solidFill>
                    <a:srgbClr val="231F20"/>
                  </a:solidFill>
                </a:rPr>
                <a:t>Yapacak</a:t>
              </a:r>
            </a:p>
            <a:p>
              <a:pPr algn="ctr"/>
              <a:r>
                <a:rPr lang="tr-TR" sz="2800" b="1" dirty="0">
                  <a:solidFill>
                    <a:srgbClr val="231F20"/>
                  </a:solidFill>
                </a:rPr>
                <a:t>hiçbir şey yok</a:t>
              </a:r>
            </a:p>
          </p:txBody>
        </p:sp>
      </p:grpSp>
      <p:grpSp>
        <p:nvGrpSpPr>
          <p:cNvPr id="5" name="Grup 4"/>
          <p:cNvGrpSpPr/>
          <p:nvPr/>
        </p:nvGrpSpPr>
        <p:grpSpPr>
          <a:xfrm>
            <a:off x="4584071" y="4236032"/>
            <a:ext cx="1923750" cy="1098353"/>
            <a:chOff x="4584071" y="4236032"/>
            <a:chExt cx="1923750" cy="1098353"/>
          </a:xfrm>
        </p:grpSpPr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84071" y="5199385"/>
              <a:ext cx="1923750" cy="135000"/>
            </a:xfrm>
            <a:prstGeom prst="rect">
              <a:avLst/>
            </a:prstGeom>
          </p:spPr>
        </p:pic>
        <p:sp>
          <p:nvSpPr>
            <p:cNvPr id="55" name="Metin kutusu 54"/>
            <p:cNvSpPr txBox="1"/>
            <p:nvPr/>
          </p:nvSpPr>
          <p:spPr>
            <a:xfrm>
              <a:off x="4693790" y="4236032"/>
              <a:ext cx="170431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800" b="1" dirty="0">
                  <a:solidFill>
                    <a:srgbClr val="231F20"/>
                  </a:solidFill>
                </a:rPr>
                <a:t>Ben onsuz</a:t>
              </a:r>
            </a:p>
            <a:p>
              <a:pPr algn="ctr"/>
              <a:r>
                <a:rPr lang="tr-TR" sz="2800" b="1" dirty="0">
                  <a:solidFill>
                    <a:srgbClr val="231F20"/>
                  </a:solidFill>
                </a:rPr>
                <a:t>yapamam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938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25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7398" y="605139"/>
            <a:ext cx="2271130" cy="2263897"/>
          </a:xfrm>
          <a:prstGeom prst="rect">
            <a:avLst/>
          </a:prstGeom>
        </p:spPr>
      </p:pic>
      <p:sp>
        <p:nvSpPr>
          <p:cNvPr id="94" name="Metin kutusu 93"/>
          <p:cNvSpPr txBox="1"/>
          <p:nvPr/>
        </p:nvSpPr>
        <p:spPr>
          <a:xfrm>
            <a:off x="612396" y="468836"/>
            <a:ext cx="7799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/>
              <a:t>Bir Çocuk </a:t>
            </a:r>
            <a:r>
              <a:rPr lang="tr-TR" sz="4800" b="1" dirty="0">
                <a:solidFill>
                  <a:srgbClr val="FF0000"/>
                </a:solidFill>
              </a:rPr>
              <a:t>Bağımlı Olduğunda</a:t>
            </a:r>
            <a:r>
              <a:rPr lang="tr-TR" sz="4800" b="1" dirty="0"/>
              <a:t>;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776347" y="1771690"/>
            <a:ext cx="6972909" cy="707886"/>
            <a:chOff x="776347" y="1771690"/>
            <a:chExt cx="6972909" cy="707886"/>
          </a:xfrm>
        </p:grpSpPr>
        <p:sp>
          <p:nvSpPr>
            <p:cNvPr id="95" name="Metin kutusu 94"/>
            <p:cNvSpPr txBox="1"/>
            <p:nvPr/>
          </p:nvSpPr>
          <p:spPr>
            <a:xfrm>
              <a:off x="1006680" y="1771690"/>
              <a:ext cx="67425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/>
                <a:t>Bilgisayar ve tablet kullanmak artık onun için</a:t>
              </a:r>
            </a:p>
            <a:p>
              <a:r>
                <a:rPr lang="tr-TR" sz="2000" b="1" dirty="0"/>
                <a:t>yemek </a:t>
              </a:r>
              <a:r>
                <a:rPr lang="tr-TR" sz="2000" b="1" dirty="0" err="1"/>
                <a:t>yemek</a:t>
              </a:r>
              <a:r>
                <a:rPr lang="tr-TR" sz="2000" b="1" dirty="0"/>
                <a:t>, su içmek gibi önemli olur. </a:t>
              </a:r>
            </a:p>
          </p:txBody>
        </p:sp>
        <p:pic>
          <p:nvPicPr>
            <p:cNvPr id="6" name="Resim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6347" y="1866897"/>
              <a:ext cx="180000" cy="168750"/>
            </a:xfrm>
            <a:prstGeom prst="rect">
              <a:avLst/>
            </a:prstGeom>
          </p:spPr>
        </p:pic>
      </p:grpSp>
      <p:grpSp>
        <p:nvGrpSpPr>
          <p:cNvPr id="3" name="Grup 2"/>
          <p:cNvGrpSpPr/>
          <p:nvPr/>
        </p:nvGrpSpPr>
        <p:grpSpPr>
          <a:xfrm>
            <a:off x="776347" y="2646022"/>
            <a:ext cx="6972909" cy="707886"/>
            <a:chOff x="776347" y="2646022"/>
            <a:chExt cx="6972909" cy="707886"/>
          </a:xfrm>
        </p:grpSpPr>
        <p:sp>
          <p:nvSpPr>
            <p:cNvPr id="96" name="Metin kutusu 95"/>
            <p:cNvSpPr txBox="1"/>
            <p:nvPr/>
          </p:nvSpPr>
          <p:spPr>
            <a:xfrm>
              <a:off x="1006680" y="2646022"/>
              <a:ext cx="67425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/>
                <a:t>Bu aşamaya gelen çocuklar bilgisayardan</a:t>
              </a:r>
            </a:p>
            <a:p>
              <a:r>
                <a:rPr lang="tr-TR" sz="2000" b="1" dirty="0"/>
                <a:t>ayrı kalamazlar. </a:t>
              </a:r>
            </a:p>
          </p:txBody>
        </p:sp>
        <p:pic>
          <p:nvPicPr>
            <p:cNvPr id="100" name="Resim 9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6347" y="2748750"/>
              <a:ext cx="180000" cy="168750"/>
            </a:xfrm>
            <a:prstGeom prst="rect">
              <a:avLst/>
            </a:prstGeom>
          </p:spPr>
        </p:pic>
      </p:grpSp>
      <p:grpSp>
        <p:nvGrpSpPr>
          <p:cNvPr id="4" name="Grup 3"/>
          <p:cNvGrpSpPr/>
          <p:nvPr/>
        </p:nvGrpSpPr>
        <p:grpSpPr>
          <a:xfrm>
            <a:off x="776347" y="3589681"/>
            <a:ext cx="6972909" cy="400110"/>
            <a:chOff x="776347" y="3589681"/>
            <a:chExt cx="6972909" cy="400110"/>
          </a:xfrm>
        </p:grpSpPr>
        <p:sp>
          <p:nvSpPr>
            <p:cNvPr id="97" name="Metin kutusu 96"/>
            <p:cNvSpPr txBox="1"/>
            <p:nvPr/>
          </p:nvSpPr>
          <p:spPr>
            <a:xfrm>
              <a:off x="1006680" y="3589681"/>
              <a:ext cx="67425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/>
                <a:t>Ayrı kaldıklarında mutlu olamazlar.</a:t>
              </a:r>
            </a:p>
          </p:txBody>
        </p:sp>
        <p:pic>
          <p:nvPicPr>
            <p:cNvPr id="101" name="Resim 10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6347" y="3689972"/>
              <a:ext cx="180000" cy="168750"/>
            </a:xfrm>
            <a:prstGeom prst="rect">
              <a:avLst/>
            </a:prstGeom>
          </p:spPr>
        </p:pic>
      </p:grpSp>
      <p:grpSp>
        <p:nvGrpSpPr>
          <p:cNvPr id="7" name="Grup 6"/>
          <p:cNvGrpSpPr/>
          <p:nvPr/>
        </p:nvGrpSpPr>
        <p:grpSpPr>
          <a:xfrm>
            <a:off x="776347" y="4257756"/>
            <a:ext cx="6972909" cy="707886"/>
            <a:chOff x="776347" y="4257756"/>
            <a:chExt cx="6972909" cy="707886"/>
          </a:xfrm>
        </p:grpSpPr>
        <p:sp>
          <p:nvSpPr>
            <p:cNvPr id="98" name="Metin kutusu 97"/>
            <p:cNvSpPr txBox="1"/>
            <p:nvPr/>
          </p:nvSpPr>
          <p:spPr>
            <a:xfrm>
              <a:off x="1006680" y="4257756"/>
              <a:ext cx="67425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/>
                <a:t>Canları dışarı çıkmak, gezmek yerine hep</a:t>
              </a:r>
            </a:p>
            <a:p>
              <a:r>
                <a:rPr lang="tr-TR" sz="2000" b="1" dirty="0"/>
                <a:t>bilgisayar oynamak ister.</a:t>
              </a:r>
            </a:p>
          </p:txBody>
        </p:sp>
        <p:pic>
          <p:nvPicPr>
            <p:cNvPr id="102" name="Resim 10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6347" y="4342798"/>
              <a:ext cx="180000" cy="168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03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12188825" cy="6858000"/>
          </a:xfrm>
          <a:prstGeom prst="rect">
            <a:avLst/>
          </a:pr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3981102" y="154839"/>
            <a:ext cx="42298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800" b="1" dirty="0">
                <a:solidFill>
                  <a:schemeClr val="bg1"/>
                </a:solidFill>
              </a:rPr>
              <a:t>Ne </a:t>
            </a:r>
            <a:r>
              <a:rPr lang="tr-TR" sz="4800" b="1" dirty="0" smtClean="0">
                <a:solidFill>
                  <a:schemeClr val="bg1"/>
                </a:solidFill>
              </a:rPr>
              <a:t>Zarar Var </a:t>
            </a:r>
            <a:r>
              <a:rPr lang="tr-TR" sz="4800" b="1" dirty="0">
                <a:solidFill>
                  <a:schemeClr val="bg1"/>
                </a:solidFill>
              </a:rPr>
              <a:t>ki?</a:t>
            </a:r>
          </a:p>
        </p:txBody>
      </p:sp>
      <p:sp>
        <p:nvSpPr>
          <p:cNvPr id="19" name="Dikdörtgen 18"/>
          <p:cNvSpPr/>
          <p:nvPr/>
        </p:nvSpPr>
        <p:spPr>
          <a:xfrm>
            <a:off x="2025589" y="860001"/>
            <a:ext cx="81408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dirty="0">
                <a:solidFill>
                  <a:schemeClr val="bg1"/>
                </a:solidFill>
                <a:latin typeface="+mj-lt"/>
              </a:rPr>
              <a:t>Teknolojinin, bilgisayarın doğru kullanıldığında pek çok faydası vardır.</a:t>
            </a:r>
          </a:p>
          <a:p>
            <a:pPr algn="ctr"/>
            <a:r>
              <a:rPr lang="tr-TR" sz="2000" dirty="0">
                <a:solidFill>
                  <a:schemeClr val="bg1"/>
                </a:solidFill>
                <a:latin typeface="+mj-lt"/>
              </a:rPr>
              <a:t>Ancak aşırı kullanıldığında ciddi zararları olabilir. </a:t>
            </a:r>
          </a:p>
          <a:p>
            <a:pPr algn="ctr"/>
            <a:r>
              <a:rPr lang="tr-TR" sz="2000" dirty="0">
                <a:solidFill>
                  <a:schemeClr val="bg1"/>
                </a:solidFill>
                <a:latin typeface="+mj-lt"/>
              </a:rPr>
              <a:t>Teknoloji kullanım süresi arttıkça, çocukların;</a:t>
            </a:r>
          </a:p>
        </p:txBody>
      </p:sp>
      <p:grpSp>
        <p:nvGrpSpPr>
          <p:cNvPr id="13" name="Grup 12"/>
          <p:cNvGrpSpPr/>
          <p:nvPr/>
        </p:nvGrpSpPr>
        <p:grpSpPr>
          <a:xfrm>
            <a:off x="498115" y="2411855"/>
            <a:ext cx="3232365" cy="1541250"/>
            <a:chOff x="649361" y="2056423"/>
            <a:chExt cx="3232365" cy="1541250"/>
          </a:xfrm>
        </p:grpSpPr>
        <p:pic>
          <p:nvPicPr>
            <p:cNvPr id="4" name="Resim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361" y="2056423"/>
              <a:ext cx="1395000" cy="1541250"/>
            </a:xfrm>
            <a:prstGeom prst="rect">
              <a:avLst/>
            </a:prstGeom>
          </p:spPr>
        </p:pic>
        <p:sp>
          <p:nvSpPr>
            <p:cNvPr id="26" name="Metin kutusu 25"/>
            <p:cNvSpPr txBox="1"/>
            <p:nvPr/>
          </p:nvSpPr>
          <p:spPr>
            <a:xfrm>
              <a:off x="2198637" y="2331586"/>
              <a:ext cx="168308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</a:rPr>
                <a:t>Beyni</a:t>
              </a:r>
            </a:p>
            <a:p>
              <a:r>
                <a:rPr lang="tr-TR" sz="2400" b="1" dirty="0">
                  <a:solidFill>
                    <a:schemeClr val="bg1"/>
                  </a:solidFill>
                </a:rPr>
                <a:t>tembelleşir.</a:t>
              </a:r>
            </a:p>
          </p:txBody>
        </p:sp>
        <p:pic>
          <p:nvPicPr>
            <p:cNvPr id="10" name="Resim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73378" y="3168591"/>
              <a:ext cx="618750" cy="90000"/>
            </a:xfrm>
            <a:prstGeom prst="rect">
              <a:avLst/>
            </a:prstGeom>
          </p:spPr>
        </p:pic>
      </p:grpSp>
      <p:grpSp>
        <p:nvGrpSpPr>
          <p:cNvPr id="17" name="Grup 16"/>
          <p:cNvGrpSpPr/>
          <p:nvPr/>
        </p:nvGrpSpPr>
        <p:grpSpPr>
          <a:xfrm>
            <a:off x="3726036" y="2775789"/>
            <a:ext cx="3699732" cy="3204293"/>
            <a:chOff x="4141446" y="2108438"/>
            <a:chExt cx="3699732" cy="3204293"/>
          </a:xfrm>
        </p:grpSpPr>
        <p:pic>
          <p:nvPicPr>
            <p:cNvPr id="7" name="Resim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25743" y="2108438"/>
              <a:ext cx="1575000" cy="1878750"/>
            </a:xfrm>
            <a:prstGeom prst="rect">
              <a:avLst/>
            </a:prstGeom>
          </p:spPr>
        </p:pic>
        <p:sp>
          <p:nvSpPr>
            <p:cNvPr id="29" name="Metin kutusu 28"/>
            <p:cNvSpPr txBox="1"/>
            <p:nvPr/>
          </p:nvSpPr>
          <p:spPr>
            <a:xfrm>
              <a:off x="4141446" y="4014811"/>
              <a:ext cx="369973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chemeClr val="bg1"/>
                  </a:solidFill>
                </a:rPr>
                <a:t>Dikkatini toplaması zorlaşır.</a:t>
              </a:r>
            </a:p>
            <a:p>
              <a:pPr algn="ctr"/>
              <a:r>
                <a:rPr lang="tr-TR" sz="2400" b="1" dirty="0">
                  <a:solidFill>
                    <a:schemeClr val="bg1"/>
                  </a:solidFill>
                </a:rPr>
                <a:t>Ödev ve işlerini yaparken</a:t>
              </a:r>
            </a:p>
            <a:p>
              <a:pPr algn="ctr"/>
              <a:r>
                <a:rPr lang="tr-TR" sz="2400" b="1" dirty="0">
                  <a:solidFill>
                    <a:schemeClr val="bg1"/>
                  </a:solidFill>
                </a:rPr>
                <a:t>aklına oyun, tablet gelir.</a:t>
              </a:r>
            </a:p>
          </p:txBody>
        </p:sp>
        <p:pic>
          <p:nvPicPr>
            <p:cNvPr id="44" name="Resim 4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81936" y="5222731"/>
              <a:ext cx="618750" cy="90000"/>
            </a:xfrm>
            <a:prstGeom prst="rect">
              <a:avLst/>
            </a:prstGeom>
          </p:spPr>
        </p:pic>
      </p:grpSp>
      <p:grpSp>
        <p:nvGrpSpPr>
          <p:cNvPr id="14" name="Grup 13"/>
          <p:cNvGrpSpPr/>
          <p:nvPr/>
        </p:nvGrpSpPr>
        <p:grpSpPr>
          <a:xfrm>
            <a:off x="7830494" y="1818252"/>
            <a:ext cx="3939546" cy="1755000"/>
            <a:chOff x="7830494" y="1818252"/>
            <a:chExt cx="3939546" cy="1755000"/>
          </a:xfrm>
        </p:grpSpPr>
        <p:pic>
          <p:nvPicPr>
            <p:cNvPr id="6" name="Resim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027540" y="1818252"/>
              <a:ext cx="742500" cy="1755000"/>
            </a:xfrm>
            <a:prstGeom prst="rect">
              <a:avLst/>
            </a:prstGeom>
          </p:spPr>
        </p:pic>
        <p:sp>
          <p:nvSpPr>
            <p:cNvPr id="41" name="Metin kutusu 40"/>
            <p:cNvSpPr txBox="1"/>
            <p:nvPr/>
          </p:nvSpPr>
          <p:spPr>
            <a:xfrm>
              <a:off x="7830494" y="2260352"/>
              <a:ext cx="310014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tr-TR" sz="2400" b="1" dirty="0">
                  <a:solidFill>
                    <a:schemeClr val="bg1"/>
                  </a:solidFill>
                </a:rPr>
                <a:t>Çok oturdukları için</a:t>
              </a:r>
            </a:p>
            <a:p>
              <a:pPr algn="r"/>
              <a:r>
                <a:rPr lang="tr-TR" sz="2400" b="1" dirty="0">
                  <a:solidFill>
                    <a:schemeClr val="bg1"/>
                  </a:solidFill>
                </a:rPr>
                <a:t>kemikleri güçlü olmaz. </a:t>
              </a:r>
            </a:p>
          </p:txBody>
        </p:sp>
        <p:pic>
          <p:nvPicPr>
            <p:cNvPr id="45" name="Resim 4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66411" y="3092480"/>
              <a:ext cx="618750" cy="90000"/>
            </a:xfrm>
            <a:prstGeom prst="rect">
              <a:avLst/>
            </a:prstGeom>
          </p:spPr>
        </p:pic>
      </p:grpSp>
      <p:grpSp>
        <p:nvGrpSpPr>
          <p:cNvPr id="15" name="Grup 14"/>
          <p:cNvGrpSpPr/>
          <p:nvPr/>
        </p:nvGrpSpPr>
        <p:grpSpPr>
          <a:xfrm>
            <a:off x="7474224" y="5400421"/>
            <a:ext cx="4241255" cy="945000"/>
            <a:chOff x="7712765" y="4772731"/>
            <a:chExt cx="4241255" cy="945000"/>
          </a:xfrm>
        </p:grpSpPr>
        <p:sp>
          <p:nvSpPr>
            <p:cNvPr id="43" name="Metin kutusu 42"/>
            <p:cNvSpPr txBox="1"/>
            <p:nvPr/>
          </p:nvSpPr>
          <p:spPr>
            <a:xfrm>
              <a:off x="7712765" y="4782822"/>
              <a:ext cx="27787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2400" b="1" dirty="0">
                  <a:solidFill>
                    <a:schemeClr val="bg1"/>
                  </a:solidFill>
                </a:rPr>
                <a:t>Arkadaşlık</a:t>
              </a:r>
            </a:p>
            <a:p>
              <a:pPr algn="r"/>
              <a:r>
                <a:rPr lang="tr-TR" sz="2400" b="1" dirty="0">
                  <a:solidFill>
                    <a:schemeClr val="bg1"/>
                  </a:solidFill>
                </a:rPr>
                <a:t>kurma şansı azalır.</a:t>
              </a:r>
            </a:p>
          </p:txBody>
        </p:sp>
        <p:pic>
          <p:nvPicPr>
            <p:cNvPr id="9" name="Resim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491520" y="4772731"/>
              <a:ext cx="1462500" cy="900000"/>
            </a:xfrm>
            <a:prstGeom prst="rect">
              <a:avLst/>
            </a:prstGeom>
          </p:spPr>
        </p:pic>
        <p:pic>
          <p:nvPicPr>
            <p:cNvPr id="25" name="Resim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75857" y="5627731"/>
              <a:ext cx="618750" cy="9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99269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2799</TotalTime>
  <Words>1109</Words>
  <Application>Microsoft Office PowerPoint</Application>
  <PresentationFormat>Geniş ekran</PresentationFormat>
  <Paragraphs>284</Paragraphs>
  <Slides>33</Slides>
  <Notes>29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Myriad Pro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Oğuzhan Kürşad Ağralı</dc:creator>
  <cp:lastModifiedBy>User</cp:lastModifiedBy>
  <cp:revision>440</cp:revision>
  <dcterms:created xsi:type="dcterms:W3CDTF">2016-10-05T12:53:14Z</dcterms:created>
  <dcterms:modified xsi:type="dcterms:W3CDTF">2022-10-21T10:59:05Z</dcterms:modified>
</cp:coreProperties>
</file>